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81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8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2" r:id="rId2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0" cap="flat">
              <a:noFill/>
              <a:miter lim="400000"/>
            </a:ln>
          </a:insideH>
          <a:insideV>
            <a:ln w="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85" d="100"/>
          <a:sy n="85" d="100"/>
        </p:scale>
        <p:origin x="19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2.tif>
</file>

<file path=ppt/media/image3.tif>
</file>

<file path=ppt/media/image4.tif>
</file>

<file path=ppt/media/image5.tif>
</file>

<file path=ppt/media/image6.png>
</file>

<file path=ppt/media/image7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5689600"/>
            <a:ext cx="10464800" cy="5080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152900"/>
            <a:ext cx="10464800" cy="647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“Type a quote here.”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2552700" y="0"/>
            <a:ext cx="17339734" cy="9753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258743" y="-673100"/>
            <a:ext cx="10390144" cy="777732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5351574" y="1384300"/>
            <a:ext cx="7872413" cy="6997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1pPr>
            <a:lvl2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2pPr>
            <a:lvl3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3pPr>
            <a:lvl4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4pPr>
            <a:lvl5pPr marL="0" indent="0" algn="ctr">
              <a:spcBef>
                <a:spcPts val="0"/>
              </a:spcBef>
              <a:buClr>
                <a:srgbClr val="535353"/>
              </a:buClr>
              <a:buSzTx/>
              <a:buNone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5493159" y="2743200"/>
            <a:ext cx="7889605" cy="701298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>
            <a:lvl1pPr marL="520700" indent="-520700">
              <a:lnSpc>
                <a:spcPct val="120000"/>
              </a:lnSpc>
              <a:spcBef>
                <a:spcPts val="4600"/>
              </a:spcBef>
              <a:defRPr sz="4600"/>
            </a:lvl1pPr>
            <a:lvl2pPr marL="1041400" indent="-520700">
              <a:lnSpc>
                <a:spcPct val="120000"/>
              </a:lnSpc>
              <a:spcBef>
                <a:spcPts val="4600"/>
              </a:spcBef>
              <a:defRPr sz="4600"/>
            </a:lvl2pPr>
            <a:lvl3pPr marL="1562100" indent="-520700">
              <a:lnSpc>
                <a:spcPct val="120000"/>
              </a:lnSpc>
              <a:spcBef>
                <a:spcPts val="4600"/>
              </a:spcBef>
              <a:defRPr sz="4600"/>
            </a:lvl3pPr>
            <a:lvl4pPr marL="2082800" indent="-520700">
              <a:lnSpc>
                <a:spcPct val="120000"/>
              </a:lnSpc>
              <a:spcBef>
                <a:spcPts val="4600"/>
              </a:spcBef>
              <a:defRPr sz="4600"/>
            </a:lvl4pPr>
            <a:lvl5pPr marL="2603500" indent="-520700">
              <a:lnSpc>
                <a:spcPct val="120000"/>
              </a:lnSpc>
              <a:spcBef>
                <a:spcPts val="4600"/>
              </a:spcBef>
              <a:defRPr sz="4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2-033_1302x975.jpeg"/>
          <p:cNvSpPr>
            <a:spLocks noGrp="1"/>
          </p:cNvSpPr>
          <p:nvPr>
            <p:ph type="pic" sz="quarter" idx="13"/>
          </p:nvPr>
        </p:nvSpPr>
        <p:spPr>
          <a:xfrm>
            <a:off x="6654800" y="4965700"/>
            <a:ext cx="5803900" cy="434623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667500" y="444500"/>
            <a:ext cx="5803900" cy="434623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2-10-superquadro_1631x2178.jpeg"/>
          <p:cNvSpPr>
            <a:spLocks noGrp="1"/>
          </p:cNvSpPr>
          <p:nvPr>
            <p:ph type="pic" idx="15"/>
          </p:nvPr>
        </p:nvSpPr>
        <p:spPr>
          <a:xfrm>
            <a:off x="-939561" y="482600"/>
            <a:ext cx="7995295" cy="106816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4599" y="9270999"/>
            <a:ext cx="342901" cy="355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431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863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295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1727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1590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25908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30226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34544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3886200" marR="0" indent="-431800" algn="l" defTabSz="58420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82000"/>
        <a:buFontTx/>
        <a:buChar char="•"/>
        <a:tabLst/>
        <a:defRPr sz="3800" b="0" i="0" u="none" strike="noStrike" cap="none" spc="0" baseline="0"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a"/>
          <p:cNvSpPr txBox="1">
            <a:spLocks noGrp="1"/>
          </p:cNvSpPr>
          <p:nvPr>
            <p:ph type="title"/>
          </p:nvPr>
        </p:nvSpPr>
        <p:spPr>
          <a:xfrm>
            <a:off x="1358900" y="5514811"/>
            <a:ext cx="10464800" cy="1282701"/>
          </a:xfrm>
          <a:prstGeom prst="rect">
            <a:avLst/>
          </a:prstGeom>
        </p:spPr>
        <p:txBody>
          <a:bodyPr/>
          <a:lstStyle>
            <a:lvl1pPr defTabSz="457200">
              <a:lnSpc>
                <a:spcPct val="115000"/>
              </a:lnSpc>
              <a:defRPr sz="3500" b="1" cap="none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lang="fr-FR" dirty="0" err="1"/>
              <a:t>NodeJS</a:t>
            </a:r>
            <a:endParaRPr dirty="0"/>
          </a:p>
        </p:txBody>
      </p:sp>
      <p:sp>
        <p:nvSpPr>
          <p:cNvPr id="120" name="by Ouedraogo Fidèle"/>
          <p:cNvSpPr txBox="1">
            <a:spLocks noGrp="1"/>
          </p:cNvSpPr>
          <p:nvPr>
            <p:ph type="body" sz="quarter" idx="1"/>
          </p:nvPr>
        </p:nvSpPr>
        <p:spPr>
          <a:xfrm>
            <a:off x="673100" y="7289800"/>
            <a:ext cx="10464800" cy="1130300"/>
          </a:xfrm>
          <a:prstGeom prst="rect">
            <a:avLst/>
          </a:prstGeom>
        </p:spPr>
        <p:txBody>
          <a:bodyPr/>
          <a:lstStyle>
            <a:lvl1pPr defTabSz="457200">
              <a:lnSpc>
                <a:spcPct val="115000"/>
              </a:lnSpc>
              <a:buClrTx/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by </a:t>
            </a:r>
            <a:r>
              <a:rPr dirty="0" err="1"/>
              <a:t>Ouedraogo</a:t>
            </a:r>
            <a:r>
              <a:rPr dirty="0"/>
              <a:t> </a:t>
            </a:r>
            <a:r>
              <a:rPr dirty="0" err="1"/>
              <a:t>Fidèle</a:t>
            </a:r>
            <a:endParaRPr dirty="0"/>
          </a:p>
        </p:txBody>
      </p:sp>
      <p:pic>
        <p:nvPicPr>
          <p:cNvPr id="12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0751" y="691245"/>
            <a:ext cx="7103298" cy="4331279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MonGo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MonGodb</a:t>
            </a:r>
          </a:p>
        </p:txBody>
      </p:sp>
      <p:sp>
        <p:nvSpPr>
          <p:cNvPr id="155" name="Des collections et des documents…"/>
          <p:cNvSpPr txBox="1"/>
          <p:nvPr/>
        </p:nvSpPr>
        <p:spPr>
          <a:xfrm>
            <a:off x="1028058" y="1548042"/>
            <a:ext cx="11773542" cy="6919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Des collections et des documents</a:t>
            </a:r>
          </a:p>
          <a:p>
            <a:pPr algn="l" defTabSz="457200">
              <a:defRPr sz="10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2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 err="1"/>
              <a:t>Chaque</a:t>
            </a:r>
            <a:r>
              <a:rPr dirty="0"/>
              <a:t> entrée </a:t>
            </a:r>
            <a:r>
              <a:rPr dirty="0" err="1"/>
              <a:t>d'une</a:t>
            </a:r>
            <a:r>
              <a:rPr dirty="0"/>
              <a:t> base MongoDB </a:t>
            </a:r>
            <a:r>
              <a:rPr dirty="0" err="1"/>
              <a:t>est</a:t>
            </a:r>
            <a:r>
              <a:rPr dirty="0"/>
              <a:t> </a:t>
            </a:r>
            <a:r>
              <a:rPr dirty="0" err="1"/>
              <a:t>appelée</a:t>
            </a:r>
            <a:r>
              <a:rPr dirty="0"/>
              <a:t> document</a:t>
            </a:r>
          </a:p>
          <a:p>
            <a:pPr algn="l" defTabSz="457200">
              <a:defRPr sz="22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1900">
                <a:solidFill>
                  <a:srgbClr val="54545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{</a:t>
            </a:r>
          </a:p>
          <a:p>
            <a:pPr algn="l" defTabSz="457200">
              <a:defRPr sz="1900">
                <a:solidFill>
                  <a:srgbClr val="C9352B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>
                <a:solidFill>
                  <a:srgbClr val="545454"/>
                </a:solidFill>
              </a:rPr>
              <a:t>_id</a:t>
            </a:r>
            <a:r>
              <a:rPr dirty="0">
                <a:solidFill>
                  <a:srgbClr val="797979"/>
                </a:solidFill>
              </a:rPr>
              <a:t>: </a:t>
            </a:r>
            <a:r>
              <a:rPr dirty="0" err="1">
                <a:solidFill>
                  <a:srgbClr val="545454"/>
                </a:solidFill>
              </a:rPr>
              <a:t>ObjectID</a:t>
            </a:r>
            <a:r>
              <a:rPr dirty="0">
                <a:solidFill>
                  <a:srgbClr val="545454"/>
                </a:solidFill>
              </a:rPr>
              <a:t>(</a:t>
            </a:r>
            <a:r>
              <a:rPr dirty="0"/>
              <a:t>"53dfe7bbfd06f94c156ee96e"</a:t>
            </a:r>
            <a:r>
              <a:rPr dirty="0">
                <a:solidFill>
                  <a:srgbClr val="545454"/>
                </a:solidFill>
              </a:rPr>
              <a:t>),</a:t>
            </a:r>
          </a:p>
          <a:p>
            <a:pPr algn="l" defTabSz="457200">
              <a:defRPr sz="1900">
                <a:solidFill>
                  <a:srgbClr val="C9352B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>
                <a:solidFill>
                  <a:srgbClr val="545454"/>
                </a:solidFill>
              </a:rPr>
              <a:t>name</a:t>
            </a:r>
            <a:r>
              <a:rPr dirty="0">
                <a:solidFill>
                  <a:srgbClr val="797979"/>
                </a:solidFill>
              </a:rPr>
              <a:t>: </a:t>
            </a:r>
            <a:r>
              <a:rPr dirty="0"/>
              <a:t>"Adrian Shephard"</a:t>
            </a:r>
            <a:r>
              <a:rPr dirty="0">
                <a:solidFill>
                  <a:srgbClr val="545454"/>
                </a:solidFill>
              </a:rPr>
              <a:t>,</a:t>
            </a:r>
          </a:p>
          <a:p>
            <a:pPr algn="l" defTabSz="457200">
              <a:defRPr sz="1900">
                <a:solidFill>
                  <a:srgbClr val="C9352B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>
                <a:solidFill>
                  <a:srgbClr val="545454"/>
                </a:solidFill>
              </a:rPr>
              <a:t>game</a:t>
            </a:r>
            <a:r>
              <a:rPr dirty="0">
                <a:solidFill>
                  <a:srgbClr val="797979"/>
                </a:solidFill>
              </a:rPr>
              <a:t>: </a:t>
            </a:r>
            <a:r>
              <a:rPr dirty="0"/>
              <a:t>"Half-Life: Opposing Force"</a:t>
            </a:r>
            <a:r>
              <a:rPr dirty="0">
                <a:solidFill>
                  <a:srgbClr val="545454"/>
                </a:solidFill>
              </a:rPr>
              <a:t>,</a:t>
            </a:r>
          </a:p>
          <a:p>
            <a:pPr algn="l" defTabSz="457200">
              <a:defRPr sz="1900">
                <a:solidFill>
                  <a:srgbClr val="54545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 err="1"/>
              <a:t>serie</a:t>
            </a:r>
            <a:r>
              <a:rPr dirty="0">
                <a:solidFill>
                  <a:srgbClr val="797979"/>
                </a:solidFill>
              </a:rPr>
              <a:t>: </a:t>
            </a:r>
            <a:r>
              <a:rPr dirty="0"/>
              <a:t>[</a:t>
            </a:r>
          </a:p>
          <a:p>
            <a:pPr algn="l" defTabSz="457200">
              <a:defRPr sz="1900">
                <a:solidFill>
                  <a:srgbClr val="C9352B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"Half-Life"</a:t>
            </a:r>
            <a:r>
              <a:rPr dirty="0">
                <a:solidFill>
                  <a:srgbClr val="545454"/>
                </a:solidFill>
              </a:rPr>
              <a:t>,</a:t>
            </a:r>
          </a:p>
          <a:p>
            <a:pPr algn="l" defTabSz="457200">
              <a:defRPr sz="1900">
                <a:solidFill>
                  <a:srgbClr val="C9352B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"Half-Life: Blue Shift"</a:t>
            </a:r>
            <a:r>
              <a:rPr dirty="0">
                <a:solidFill>
                  <a:srgbClr val="545454"/>
                </a:solidFill>
              </a:rPr>
              <a:t>,</a:t>
            </a:r>
          </a:p>
          <a:p>
            <a:pPr algn="l" defTabSz="457200">
              <a:defRPr sz="1900">
                <a:solidFill>
                  <a:srgbClr val="C9352B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"Half-Life: Decay"</a:t>
            </a:r>
          </a:p>
          <a:p>
            <a:pPr algn="l" defTabSz="457200">
              <a:defRPr sz="1900">
                <a:solidFill>
                  <a:srgbClr val="54545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],</a:t>
            </a:r>
          </a:p>
          <a:p>
            <a:pPr algn="l" defTabSz="457200">
              <a:defRPr sz="1900">
                <a:solidFill>
                  <a:srgbClr val="54545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options</a:t>
            </a:r>
            <a:r>
              <a:rPr dirty="0">
                <a:solidFill>
                  <a:srgbClr val="797979"/>
                </a:solidFill>
              </a:rPr>
              <a:t>: </a:t>
            </a:r>
            <a:r>
              <a:rPr dirty="0"/>
              <a:t>{</a:t>
            </a:r>
          </a:p>
          <a:p>
            <a:pPr lvl="3" algn="l" defTabSz="457200">
              <a:defRPr sz="1900">
                <a:solidFill>
                  <a:srgbClr val="C9352B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  </a:t>
            </a:r>
            <a:r>
              <a:rPr dirty="0">
                <a:solidFill>
                  <a:srgbClr val="545454"/>
                </a:solidFill>
              </a:rPr>
              <a:t>type</a:t>
            </a:r>
            <a:r>
              <a:rPr dirty="0">
                <a:solidFill>
                  <a:srgbClr val="797979"/>
                </a:solidFill>
              </a:rPr>
              <a:t>: </a:t>
            </a:r>
            <a:r>
              <a:rPr dirty="0">
                <a:solidFill>
                  <a:srgbClr val="545454"/>
                </a:solidFill>
              </a:rPr>
              <a:t>[</a:t>
            </a:r>
            <a:r>
              <a:rPr dirty="0"/>
              <a:t>"solo"</a:t>
            </a:r>
            <a:r>
              <a:rPr dirty="0">
                <a:solidFill>
                  <a:srgbClr val="545454"/>
                </a:solidFill>
              </a:rPr>
              <a:t>, </a:t>
            </a:r>
            <a:r>
              <a:rPr dirty="0"/>
              <a:t>"multiplayer"</a:t>
            </a:r>
            <a:r>
              <a:rPr dirty="0">
                <a:solidFill>
                  <a:srgbClr val="545454"/>
                </a:solidFill>
              </a:rPr>
              <a:t>],</a:t>
            </a:r>
          </a:p>
          <a:p>
            <a:pPr lvl="3" algn="l" defTabSz="457200">
              <a:defRPr sz="1900">
                <a:solidFill>
                  <a:srgbClr val="C9352B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>
                <a:solidFill>
                  <a:srgbClr val="545454"/>
                </a:solidFill>
              </a:rPr>
              <a:t>  </a:t>
            </a:r>
            <a:r>
              <a:rPr dirty="0" err="1">
                <a:solidFill>
                  <a:srgbClr val="545454"/>
                </a:solidFill>
              </a:rPr>
              <a:t>os</a:t>
            </a:r>
            <a:r>
              <a:rPr dirty="0">
                <a:solidFill>
                  <a:srgbClr val="797979"/>
                </a:solidFill>
              </a:rPr>
              <a:t>: </a:t>
            </a:r>
            <a:r>
              <a:rPr dirty="0"/>
              <a:t>"Windows"</a:t>
            </a:r>
          </a:p>
          <a:p>
            <a:pPr algn="l" defTabSz="457200">
              <a:defRPr sz="1900">
                <a:solidFill>
                  <a:srgbClr val="54545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},</a:t>
            </a:r>
          </a:p>
          <a:p>
            <a:pPr algn="l" defTabSz="457200">
              <a:defRPr sz="1900">
                <a:solidFill>
                  <a:srgbClr val="C9352B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>
                <a:solidFill>
                  <a:srgbClr val="545454"/>
                </a:solidFill>
              </a:rPr>
              <a:t>release</a:t>
            </a:r>
            <a:r>
              <a:rPr dirty="0">
                <a:solidFill>
                  <a:srgbClr val="797979"/>
                </a:solidFill>
              </a:rPr>
              <a:t>: </a:t>
            </a:r>
            <a:r>
              <a:rPr dirty="0" err="1">
                <a:solidFill>
                  <a:srgbClr val="545454"/>
                </a:solidFill>
              </a:rPr>
              <a:t>ISODate</a:t>
            </a:r>
            <a:r>
              <a:rPr dirty="0">
                <a:solidFill>
                  <a:srgbClr val="545454"/>
                </a:solidFill>
              </a:rPr>
              <a:t>(</a:t>
            </a:r>
            <a:r>
              <a:rPr dirty="0"/>
              <a:t>"1999-11-10T00:00:00Z"</a:t>
            </a:r>
            <a:r>
              <a:rPr dirty="0">
                <a:solidFill>
                  <a:srgbClr val="545454"/>
                </a:solidFill>
              </a:rPr>
              <a:t>)</a:t>
            </a:r>
          </a:p>
          <a:p>
            <a:pPr algn="l" defTabSz="457200">
              <a:defRPr sz="1900">
                <a:solidFill>
                  <a:srgbClr val="54545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}</a:t>
            </a:r>
          </a:p>
        </p:txBody>
      </p:sp>
      <p:sp>
        <p:nvSpPr>
          <p:cNvPr id="15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MonGo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MonGodb</a:t>
            </a:r>
          </a:p>
        </p:txBody>
      </p:sp>
      <p:sp>
        <p:nvSpPr>
          <p:cNvPr id="159" name="Text"/>
          <p:cNvSpPr txBox="1"/>
          <p:nvPr/>
        </p:nvSpPr>
        <p:spPr>
          <a:xfrm>
            <a:off x="1078858" y="1968112"/>
            <a:ext cx="10386064" cy="6871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ts val="2800"/>
              </a:lnSpc>
              <a:defRPr sz="12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pPr>
            <a:endParaRPr/>
          </a:p>
          <a:p>
            <a:pPr algn="l" defTabSz="457200">
              <a:defRPr sz="1900">
                <a:solidFill>
                  <a:srgbClr val="545454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/>
          </a:p>
        </p:txBody>
      </p:sp>
      <p:pic>
        <p:nvPicPr>
          <p:cNvPr id="160" name="page2image16490000.png" descr="page2image1649000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8858" y="1968112"/>
            <a:ext cx="9233629" cy="318401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8303" y="2692400"/>
            <a:ext cx="9550401" cy="3289301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Slide Number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163" name="Table"/>
          <p:cNvSpPr txBox="1"/>
          <p:nvPr/>
        </p:nvSpPr>
        <p:spPr>
          <a:xfrm>
            <a:off x="1523094" y="5321299"/>
            <a:ext cx="1043212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Table</a:t>
            </a:r>
          </a:p>
        </p:txBody>
      </p:sp>
      <p:sp>
        <p:nvSpPr>
          <p:cNvPr id="164" name="Collection"/>
          <p:cNvSpPr txBox="1"/>
          <p:nvPr/>
        </p:nvSpPr>
        <p:spPr>
          <a:xfrm>
            <a:off x="5297438" y="5321299"/>
            <a:ext cx="1948905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Collection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MonGo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MonGodb</a:t>
            </a:r>
          </a:p>
        </p:txBody>
      </p:sp>
      <p:sp>
        <p:nvSpPr>
          <p:cNvPr id="167" name="Formats spéciaux…"/>
          <p:cNvSpPr txBox="1"/>
          <p:nvPr/>
        </p:nvSpPr>
        <p:spPr>
          <a:xfrm>
            <a:off x="710558" y="2584296"/>
            <a:ext cx="10386064" cy="3708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Formats </a:t>
            </a:r>
            <a:r>
              <a:rPr dirty="0" err="1"/>
              <a:t>spéciaux</a:t>
            </a:r>
            <a:endParaRPr dirty="0"/>
          </a:p>
          <a:p>
            <a:pPr algn="l" defTabSz="457200">
              <a:defRPr sz="10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50000"/>
              </a:lnSpc>
              <a:defRPr sz="22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b="1" dirty="0" err="1"/>
              <a:t>ObjectId</a:t>
            </a:r>
            <a:r>
              <a:rPr sz="2800" dirty="0"/>
              <a:t>: </a:t>
            </a:r>
            <a:r>
              <a:rPr sz="2800" dirty="0" err="1"/>
              <a:t>identifiant</a:t>
            </a:r>
            <a:r>
              <a:rPr sz="2800" dirty="0"/>
              <a:t> du document </a:t>
            </a:r>
            <a:r>
              <a:rPr sz="2800" dirty="0" err="1"/>
              <a:t>reconnu</a:t>
            </a:r>
            <a:r>
              <a:rPr sz="2800" dirty="0"/>
              <a:t> par </a:t>
            </a:r>
            <a:r>
              <a:rPr sz="2800" dirty="0" err="1"/>
              <a:t>mongoDB</a:t>
            </a:r>
            <a:r>
              <a:rPr sz="2800" dirty="0"/>
              <a:t> sous </a:t>
            </a:r>
            <a:r>
              <a:rPr sz="2800" b="1" dirty="0"/>
              <a:t>_id</a:t>
            </a:r>
          </a:p>
          <a:p>
            <a:pPr algn="l" defTabSz="457200">
              <a:lnSpc>
                <a:spcPct val="150000"/>
              </a:lnSpc>
              <a:defRPr sz="22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b="1" dirty="0" err="1"/>
              <a:t>IsoDate</a:t>
            </a:r>
            <a:r>
              <a:rPr sz="2800" dirty="0"/>
              <a:t>: manipulation des dates</a:t>
            </a:r>
          </a:p>
        </p:txBody>
      </p:sp>
      <p:sp>
        <p:nvSpPr>
          <p:cNvPr id="168" name="Slide Number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MonGo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MonGodb</a:t>
            </a:r>
          </a:p>
        </p:txBody>
      </p:sp>
      <p:sp>
        <p:nvSpPr>
          <p:cNvPr id="171" name="Installation…"/>
          <p:cNvSpPr txBox="1"/>
          <p:nvPr/>
        </p:nvSpPr>
        <p:spPr>
          <a:xfrm>
            <a:off x="710558" y="3327400"/>
            <a:ext cx="10386064" cy="222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t>Installation</a:t>
            </a:r>
          </a:p>
          <a:p>
            <a:pPr algn="l" defTabSz="457200">
              <a:defRPr sz="10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  <a:p>
            <a:pPr algn="l" defTabSz="457200">
              <a:lnSpc>
                <a:spcPct val="150000"/>
              </a:lnSpc>
              <a:defRPr sz="26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t>https://www.mongodb.com/download-center/community</a:t>
            </a:r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Mondo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Mondodb</a:t>
            </a:r>
          </a:p>
        </p:txBody>
      </p:sp>
      <p:sp>
        <p:nvSpPr>
          <p:cNvPr id="175" name="Lister et choisir la base de donnée…"/>
          <p:cNvSpPr txBox="1"/>
          <p:nvPr/>
        </p:nvSpPr>
        <p:spPr>
          <a:xfrm>
            <a:off x="710558" y="328039"/>
            <a:ext cx="11938642" cy="89819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lang="fr-FR"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Lister et </a:t>
            </a:r>
            <a:r>
              <a:rPr dirty="0" err="1"/>
              <a:t>choisir</a:t>
            </a:r>
            <a:r>
              <a:rPr dirty="0"/>
              <a:t> la base de </a:t>
            </a:r>
            <a:r>
              <a:rPr dirty="0" err="1"/>
              <a:t>donnée</a:t>
            </a:r>
            <a:endParaRPr dirty="0"/>
          </a:p>
          <a:p>
            <a:pPr algn="l" defTabSz="457200">
              <a:lnSpc>
                <a:spcPct val="150000"/>
              </a:lnSpc>
              <a:defRPr sz="22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50000"/>
              </a:lnSpc>
              <a:defRPr sz="23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400" dirty="0" err="1"/>
              <a:t>Démarrer</a:t>
            </a:r>
            <a:r>
              <a:rPr sz="2400" dirty="0"/>
              <a:t> le </a:t>
            </a:r>
            <a:r>
              <a:rPr sz="2400" dirty="0" err="1"/>
              <a:t>serveur</a:t>
            </a:r>
            <a:endParaRPr sz="2400" dirty="0"/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&gt; </a:t>
            </a:r>
            <a:r>
              <a:rPr sz="2400" dirty="0" err="1"/>
              <a:t>mongod</a:t>
            </a:r>
            <a:endParaRPr sz="2400" dirty="0"/>
          </a:p>
          <a:p>
            <a:pPr algn="l" defTabSz="355600">
              <a:defRPr sz="1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1400" dirty="0"/>
          </a:p>
          <a:p>
            <a:pPr algn="l" defTabSz="457200">
              <a:lnSpc>
                <a:spcPct val="150000"/>
              </a:lnSpc>
              <a:defRPr sz="23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400" dirty="0"/>
              <a:t>Se connecter au </a:t>
            </a:r>
            <a:r>
              <a:rPr sz="2400" dirty="0" err="1"/>
              <a:t>serveur</a:t>
            </a:r>
            <a:r>
              <a:rPr sz="2400" dirty="0"/>
              <a:t> avec un client </a:t>
            </a:r>
            <a:r>
              <a:rPr sz="2400" dirty="0" err="1"/>
              <a:t>mongodb</a:t>
            </a:r>
            <a:endParaRPr sz="2400" dirty="0"/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&gt; mongo</a:t>
            </a:r>
          </a:p>
          <a:p>
            <a:pPr algn="l" defTabSz="355600">
              <a:defRPr sz="1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1400" dirty="0"/>
          </a:p>
          <a:p>
            <a:pPr algn="l" defTabSz="457200">
              <a:lnSpc>
                <a:spcPct val="150000"/>
              </a:lnSpc>
              <a:defRPr sz="23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400" dirty="0" err="1"/>
              <a:t>Liste</a:t>
            </a:r>
            <a:r>
              <a:rPr sz="2400" dirty="0"/>
              <a:t> des bases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&gt; show </a:t>
            </a:r>
            <a:r>
              <a:rPr sz="2400" dirty="0" err="1"/>
              <a:t>dbs</a:t>
            </a:r>
            <a:endParaRPr sz="2400" dirty="0"/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admin    &lt;empty&gt;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local    0.078GB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test     0.078GB</a:t>
            </a:r>
          </a:p>
          <a:p>
            <a:pPr algn="l" defTabSz="355600">
              <a:defRPr sz="1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1400" dirty="0"/>
          </a:p>
          <a:p>
            <a:pPr algn="l" defTabSz="355600">
              <a:defRPr sz="23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400" dirty="0" err="1"/>
              <a:t>Choisir</a:t>
            </a:r>
            <a:r>
              <a:rPr sz="2400" dirty="0"/>
              <a:t> la base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&gt;use test</a:t>
            </a:r>
          </a:p>
          <a:p>
            <a:pPr algn="l" defTabSz="355600">
              <a:defRPr sz="1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1400" dirty="0"/>
          </a:p>
          <a:p>
            <a:pPr algn="l" defTabSz="355600">
              <a:defRPr sz="23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400" dirty="0" err="1"/>
              <a:t>Créer</a:t>
            </a:r>
            <a:r>
              <a:rPr sz="2400" dirty="0"/>
              <a:t> </a:t>
            </a:r>
            <a:r>
              <a:rPr sz="2400" dirty="0" err="1"/>
              <a:t>une</a:t>
            </a:r>
            <a:r>
              <a:rPr sz="2400" dirty="0"/>
              <a:t> base: </a:t>
            </a:r>
            <a:r>
              <a:rPr sz="2400" dirty="0" err="1"/>
              <a:t>Choisir</a:t>
            </a:r>
            <a:r>
              <a:rPr sz="2400" dirty="0"/>
              <a:t> </a:t>
            </a:r>
            <a:r>
              <a:rPr sz="2400" dirty="0" err="1"/>
              <a:t>une</a:t>
            </a:r>
            <a:r>
              <a:rPr sz="2400" dirty="0"/>
              <a:t> base qui </a:t>
            </a:r>
            <a:r>
              <a:rPr sz="2400" dirty="0" err="1"/>
              <a:t>n’existe</a:t>
            </a:r>
            <a:r>
              <a:rPr sz="2400" dirty="0"/>
              <a:t> pas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&gt;use </a:t>
            </a:r>
            <a:r>
              <a:rPr sz="2400" dirty="0" err="1"/>
              <a:t>myproject</a:t>
            </a:r>
            <a:endParaRPr sz="2400" dirty="0"/>
          </a:p>
        </p:txBody>
      </p:sp>
      <p:sp>
        <p:nvSpPr>
          <p:cNvPr id="176" name="Slide Number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Mongo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Mongodb</a:t>
            </a:r>
          </a:p>
        </p:txBody>
      </p:sp>
      <p:sp>
        <p:nvSpPr>
          <p:cNvPr id="179" name="Operation sur la base…"/>
          <p:cNvSpPr txBox="1"/>
          <p:nvPr/>
        </p:nvSpPr>
        <p:spPr>
          <a:xfrm>
            <a:off x="393058" y="1540936"/>
            <a:ext cx="12293600" cy="71583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Op</a:t>
            </a:r>
            <a:r>
              <a:rPr lang="fr-FR" dirty="0" err="1"/>
              <a:t>é</a:t>
            </a:r>
            <a:r>
              <a:rPr dirty="0"/>
              <a:t>ration</a:t>
            </a:r>
            <a:r>
              <a:rPr lang="fr-FR" dirty="0"/>
              <a:t>s</a:t>
            </a:r>
            <a:r>
              <a:rPr dirty="0"/>
              <a:t> sur la base</a:t>
            </a:r>
          </a:p>
          <a:p>
            <a:pPr algn="l" defTabSz="457200">
              <a:defRPr sz="10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50000"/>
              </a:lnSpc>
              <a:defRPr sz="22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50000"/>
              </a:lnSpc>
              <a:defRPr sz="23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400" b="1" dirty="0" err="1"/>
              <a:t>Sauvegarde</a:t>
            </a:r>
            <a:endParaRPr sz="2400" b="1" dirty="0"/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/>
              <a:t>&gt; </a:t>
            </a:r>
            <a:r>
              <a:rPr sz="2800" dirty="0" err="1"/>
              <a:t>db.personnages.insert</a:t>
            </a:r>
            <a:r>
              <a:rPr sz="2800" dirty="0"/>
              <a:t>( { name: "Gordon Freeman", game: "Half-Life" } );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/>
              <a:t>&gt;</a:t>
            </a:r>
            <a:r>
              <a:rPr lang="fr-FR" sz="2800" dirty="0"/>
              <a:t> </a:t>
            </a:r>
            <a:r>
              <a:rPr sz="2800" dirty="0" err="1"/>
              <a:t>db.personnages.save</a:t>
            </a:r>
            <a:r>
              <a:rPr sz="2800" dirty="0"/>
              <a:t>( { name: "Gordon Freeman", game: "Half-Life" } ); </a:t>
            </a:r>
            <a:endParaRPr sz="1800" dirty="0"/>
          </a:p>
          <a:p>
            <a:pPr algn="l" defTabSz="355600">
              <a:defRPr sz="1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1200" dirty="0"/>
          </a:p>
          <a:p>
            <a:pPr algn="l" defTabSz="355600">
              <a:defRPr sz="19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400" dirty="0"/>
              <a:t>save: </a:t>
            </a:r>
            <a:r>
              <a:rPr sz="2400" dirty="0" err="1"/>
              <a:t>si</a:t>
            </a:r>
            <a:r>
              <a:rPr sz="2400" dirty="0"/>
              <a:t> _id </a:t>
            </a:r>
            <a:r>
              <a:rPr sz="2400" dirty="0" err="1"/>
              <a:t>existe</a:t>
            </a:r>
            <a:r>
              <a:rPr sz="2400" dirty="0"/>
              <a:t> modification </a:t>
            </a:r>
            <a:r>
              <a:rPr sz="2400" dirty="0" err="1"/>
              <a:t>sinon</a:t>
            </a:r>
            <a:r>
              <a:rPr sz="2400" dirty="0"/>
              <a:t> insertion. </a:t>
            </a:r>
          </a:p>
          <a:p>
            <a:pPr algn="l" defTabSz="355600">
              <a:defRPr sz="1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dirty="0"/>
          </a:p>
          <a:p>
            <a:pPr algn="l" defTabSz="355600">
              <a:defRPr sz="23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400" b="1" dirty="0"/>
              <a:t>Recherche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/>
              <a:t>&gt; </a:t>
            </a:r>
            <a:r>
              <a:rPr sz="2800" dirty="0" err="1"/>
              <a:t>db.personnages.find</a:t>
            </a:r>
            <a:r>
              <a:rPr sz="2800" dirty="0">
                <a:solidFill>
                  <a:srgbClr val="666666"/>
                </a:solidFill>
              </a:rPr>
              <a:t>()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/>
              <a:t>&gt; </a:t>
            </a:r>
            <a:r>
              <a:rPr sz="2800" dirty="0" err="1"/>
              <a:t>db.personnages.find</a:t>
            </a:r>
            <a:r>
              <a:rPr sz="2800" dirty="0">
                <a:solidFill>
                  <a:srgbClr val="666666"/>
                </a:solidFill>
              </a:rPr>
              <a:t>( { </a:t>
            </a:r>
            <a:r>
              <a:rPr sz="2800" dirty="0"/>
              <a:t>name : </a:t>
            </a:r>
            <a:r>
              <a:rPr sz="2800" dirty="0">
                <a:solidFill>
                  <a:srgbClr val="BA2121"/>
                </a:solidFill>
              </a:rPr>
              <a:t>"Gordon Freeman" </a:t>
            </a:r>
            <a:r>
              <a:rPr sz="2800" dirty="0">
                <a:solidFill>
                  <a:srgbClr val="666666"/>
                </a:solidFill>
              </a:rPr>
              <a:t>} )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>
              <a:solidFill>
                <a:srgbClr val="666666"/>
              </a:solidFill>
            </a:endParaRP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>
              <a:solidFill>
                <a:srgbClr val="666666"/>
              </a:solidFill>
            </a:endParaRPr>
          </a:p>
        </p:txBody>
      </p:sp>
      <p:sp>
        <p:nvSpPr>
          <p:cNvPr id="180" name="Slide Number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Mongo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Mongodb</a:t>
            </a:r>
          </a:p>
        </p:txBody>
      </p:sp>
      <p:sp>
        <p:nvSpPr>
          <p:cNvPr id="183" name="Opérations depuis Node.Js…"/>
          <p:cNvSpPr txBox="1"/>
          <p:nvPr/>
        </p:nvSpPr>
        <p:spPr>
          <a:xfrm>
            <a:off x="355600" y="2986539"/>
            <a:ext cx="10386064" cy="37805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 err="1"/>
              <a:t>Opérations</a:t>
            </a:r>
            <a:r>
              <a:rPr dirty="0"/>
              <a:t> </a:t>
            </a:r>
            <a:r>
              <a:rPr dirty="0" err="1"/>
              <a:t>depuis</a:t>
            </a:r>
            <a:r>
              <a:rPr dirty="0"/>
              <a:t> </a:t>
            </a:r>
            <a:r>
              <a:rPr dirty="0" err="1"/>
              <a:t>Node.Js</a:t>
            </a:r>
            <a:endParaRPr lang="fr-FR"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50000"/>
              </a:lnSpc>
              <a:defRPr sz="23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/>
              <a:t>Installation du module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&gt; </a:t>
            </a:r>
            <a:r>
              <a:rPr sz="2400" dirty="0" err="1"/>
              <a:t>npm</a:t>
            </a:r>
            <a:r>
              <a:rPr sz="2400" dirty="0"/>
              <a:t> install </a:t>
            </a:r>
            <a:r>
              <a:rPr sz="2400" dirty="0" err="1"/>
              <a:t>mongodb</a:t>
            </a:r>
            <a:r>
              <a:rPr sz="2400" dirty="0"/>
              <a:t> --save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/>
          </a:p>
          <a:p>
            <a:pPr algn="l" defTabSz="355600">
              <a:defRPr sz="1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dirty="0"/>
          </a:p>
          <a:p>
            <a:pPr algn="l" defTabSz="355600">
              <a:defRPr sz="1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dirty="0"/>
          </a:p>
        </p:txBody>
      </p:sp>
      <p:sp>
        <p:nvSpPr>
          <p:cNvPr id="184" name="Slide Number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Mongo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Mongodb</a:t>
            </a:r>
          </a:p>
        </p:txBody>
      </p:sp>
      <p:sp>
        <p:nvSpPr>
          <p:cNvPr id="183" name="Opérations depuis Node.Js…"/>
          <p:cNvSpPr txBox="1"/>
          <p:nvPr/>
        </p:nvSpPr>
        <p:spPr>
          <a:xfrm>
            <a:off x="190899" y="497357"/>
            <a:ext cx="10386064" cy="93153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355600">
              <a:defRPr sz="1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dirty="0"/>
          </a:p>
          <a:p>
            <a:pPr algn="l" defTabSz="355600">
              <a:defRPr sz="23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b="1" dirty="0" err="1"/>
              <a:t>Connexion</a:t>
            </a:r>
            <a:r>
              <a:rPr b="1" dirty="0"/>
              <a:t> </a:t>
            </a:r>
            <a:r>
              <a:rPr b="1" dirty="0" err="1"/>
              <a:t>à</a:t>
            </a:r>
            <a:r>
              <a:rPr b="1" dirty="0"/>
              <a:t> la base de </a:t>
            </a:r>
            <a:r>
              <a:rPr b="1" dirty="0" err="1"/>
              <a:t>données</a:t>
            </a:r>
            <a:endParaRPr lang="fr-FR" b="1" dirty="0"/>
          </a:p>
          <a:p>
            <a:pPr algn="l" defTabSz="355600">
              <a:defRPr sz="23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b="1" dirty="0"/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</a:t>
            </a:r>
            <a:r>
              <a:rPr dirty="0" err="1"/>
              <a:t>MongoClient</a:t>
            </a:r>
            <a:r>
              <a:rPr dirty="0"/>
              <a:t> = require(</a:t>
            </a:r>
            <a:r>
              <a:rPr b="1" dirty="0">
                <a:solidFill>
                  <a:srgbClr val="008000"/>
                </a:solidFill>
              </a:rPr>
              <a:t>'</a:t>
            </a:r>
            <a:r>
              <a:rPr b="1" dirty="0" err="1">
                <a:solidFill>
                  <a:srgbClr val="008000"/>
                </a:solidFill>
              </a:rPr>
              <a:t>mongodb</a:t>
            </a:r>
            <a:r>
              <a:rPr b="1" dirty="0">
                <a:solidFill>
                  <a:srgbClr val="008000"/>
                </a:solidFill>
              </a:rPr>
              <a:t>'</a:t>
            </a:r>
            <a:r>
              <a:rPr dirty="0"/>
              <a:t>).</a:t>
            </a:r>
            <a:r>
              <a:rPr dirty="0" err="1"/>
              <a:t>MongoClient</a:t>
            </a:r>
            <a:r>
              <a:rPr dirty="0"/>
              <a:t>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assert = require(</a:t>
            </a:r>
            <a:r>
              <a:rPr b="1" dirty="0">
                <a:solidFill>
                  <a:srgbClr val="008000"/>
                </a:solidFill>
              </a:rPr>
              <a:t>'assert'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// Connection URL</a:t>
            </a:r>
            <a:endParaRPr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900" b="1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000080"/>
                </a:solidFill>
              </a:rPr>
              <a:t>const</a:t>
            </a:r>
            <a:r>
              <a:rPr b="0" dirty="0">
                <a:solidFill>
                  <a:srgbClr val="000000"/>
                </a:solidFill>
              </a:rPr>
              <a:t> </a:t>
            </a:r>
            <a:r>
              <a:rPr b="0" dirty="0" err="1">
                <a:solidFill>
                  <a:srgbClr val="000000"/>
                </a:solidFill>
              </a:rPr>
              <a:t>url</a:t>
            </a:r>
            <a:r>
              <a:rPr b="0" dirty="0">
                <a:solidFill>
                  <a:srgbClr val="000000"/>
                </a:solidFill>
              </a:rPr>
              <a:t> = </a:t>
            </a:r>
            <a:r>
              <a:rPr dirty="0"/>
              <a:t>'</a:t>
            </a:r>
            <a:r>
              <a:rPr dirty="0" err="1"/>
              <a:t>mongodb</a:t>
            </a:r>
            <a:r>
              <a:rPr dirty="0"/>
              <a:t>://localhost:27017'</a:t>
            </a:r>
            <a:r>
              <a:rPr b="0"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lnSpc>
                <a:spcPts val="3700"/>
              </a:lnSpc>
              <a:defRPr sz="19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// Database Name</a:t>
            </a:r>
            <a:endParaRPr lang="fr-FR"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900" b="1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lang="fr-FR" dirty="0" err="1">
                <a:solidFill>
                  <a:srgbClr val="000080"/>
                </a:solidFill>
              </a:rPr>
              <a:t>const</a:t>
            </a:r>
            <a:r>
              <a:rPr lang="fr-FR" b="0" dirty="0">
                <a:solidFill>
                  <a:srgbClr val="000000"/>
                </a:solidFill>
              </a:rPr>
              <a:t> </a:t>
            </a:r>
            <a:r>
              <a:rPr lang="fr-FR" b="0" dirty="0" err="1">
                <a:solidFill>
                  <a:srgbClr val="000000"/>
                </a:solidFill>
              </a:rPr>
              <a:t>dbName</a:t>
            </a:r>
            <a:r>
              <a:rPr lang="fr-FR" b="0" dirty="0">
                <a:solidFill>
                  <a:srgbClr val="000000"/>
                </a:solidFill>
              </a:rPr>
              <a:t> = </a:t>
            </a:r>
            <a:r>
              <a:rPr lang="fr-FR" dirty="0"/>
              <a:t>'</a:t>
            </a:r>
            <a:r>
              <a:rPr lang="fr-FR" dirty="0" err="1"/>
              <a:t>myproject</a:t>
            </a:r>
            <a:r>
              <a:rPr lang="fr-FR" dirty="0"/>
              <a:t>'</a:t>
            </a:r>
            <a:r>
              <a:rPr lang="fr-FR" b="0"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lnSpc>
                <a:spcPts val="3700"/>
              </a:lnSpc>
              <a:defRPr sz="19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// Create a new </a:t>
            </a:r>
            <a:r>
              <a:rPr dirty="0" err="1"/>
              <a:t>MongoClient</a:t>
            </a:r>
            <a:endParaRPr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client = </a:t>
            </a:r>
            <a:r>
              <a:rPr b="1" dirty="0">
                <a:solidFill>
                  <a:srgbClr val="000080"/>
                </a:solidFill>
              </a:rPr>
              <a:t>new</a:t>
            </a:r>
            <a:r>
              <a:rPr dirty="0"/>
              <a:t> </a:t>
            </a:r>
            <a:r>
              <a:rPr dirty="0" err="1"/>
              <a:t>MongoClient</a:t>
            </a:r>
            <a:r>
              <a:rPr dirty="0"/>
              <a:t>(</a:t>
            </a:r>
            <a:r>
              <a:rPr dirty="0" err="1"/>
              <a:t>url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// Use connect method to connect to the Server</a:t>
            </a:r>
            <a:endParaRPr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client.connect</a:t>
            </a:r>
            <a:r>
              <a:rPr dirty="0"/>
              <a:t>(</a:t>
            </a:r>
            <a:r>
              <a:rPr b="1" dirty="0">
                <a:solidFill>
                  <a:srgbClr val="000080"/>
                </a:solidFill>
              </a:rPr>
              <a:t>function</a:t>
            </a:r>
            <a:r>
              <a:rPr dirty="0"/>
              <a:t>(err) {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assert.equal</a:t>
            </a:r>
            <a:r>
              <a:rPr dirty="0"/>
              <a:t>(</a:t>
            </a:r>
            <a:r>
              <a:rPr b="1" dirty="0">
                <a:solidFill>
                  <a:srgbClr val="000080"/>
                </a:solidFill>
              </a:rPr>
              <a:t>null</a:t>
            </a:r>
            <a:r>
              <a:rPr dirty="0"/>
              <a:t>, err);</a:t>
            </a:r>
          </a:p>
          <a:p>
            <a:pPr algn="l" defTabSz="457200">
              <a:lnSpc>
                <a:spcPts val="3700"/>
              </a:lnSpc>
              <a:defRPr sz="1900" b="1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0" dirty="0">
                <a:solidFill>
                  <a:srgbClr val="000000"/>
                </a:solidFill>
              </a:rPr>
              <a:t>  </a:t>
            </a:r>
            <a:r>
              <a:rPr b="0" dirty="0" err="1">
                <a:solidFill>
                  <a:srgbClr val="000000"/>
                </a:solidFill>
              </a:rPr>
              <a:t>console.log</a:t>
            </a:r>
            <a:r>
              <a:rPr b="0" dirty="0">
                <a:solidFill>
                  <a:srgbClr val="000000"/>
                </a:solidFill>
              </a:rPr>
              <a:t>(</a:t>
            </a:r>
            <a:r>
              <a:rPr dirty="0"/>
              <a:t>"Connected successfully to server"</a:t>
            </a:r>
            <a:r>
              <a:rPr b="0" dirty="0">
                <a:solidFill>
                  <a:srgbClr val="000000"/>
                </a:solidFill>
              </a:rPr>
              <a:t>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</a:t>
            </a:r>
            <a:r>
              <a:rPr dirty="0" err="1"/>
              <a:t>db</a:t>
            </a:r>
            <a:r>
              <a:rPr dirty="0"/>
              <a:t> = </a:t>
            </a:r>
            <a:r>
              <a:rPr dirty="0" err="1"/>
              <a:t>client.db</a:t>
            </a:r>
            <a:r>
              <a:rPr dirty="0"/>
              <a:t>(</a:t>
            </a:r>
            <a:r>
              <a:rPr dirty="0" err="1"/>
              <a:t>dbName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client.close</a:t>
            </a:r>
            <a:r>
              <a:rPr dirty="0"/>
              <a:t>();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});</a:t>
            </a:r>
          </a:p>
          <a:p>
            <a:pPr algn="l" defTabSz="355600">
              <a:defRPr sz="1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dirty="0"/>
          </a:p>
        </p:txBody>
      </p:sp>
      <p:sp>
        <p:nvSpPr>
          <p:cNvPr id="184" name="Slide Number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41710236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Mongodb"/>
          <p:cNvSpPr txBox="1">
            <a:spLocks noGrp="1"/>
          </p:cNvSpPr>
          <p:nvPr>
            <p:ph type="title"/>
          </p:nvPr>
        </p:nvSpPr>
        <p:spPr>
          <a:xfrm>
            <a:off x="355600" y="103056"/>
            <a:ext cx="12293600" cy="2438400"/>
          </a:xfrm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Mongodb</a:t>
            </a:r>
          </a:p>
        </p:txBody>
      </p:sp>
      <p:sp>
        <p:nvSpPr>
          <p:cNvPr id="187" name="Opération depuis Node.Js…"/>
          <p:cNvSpPr txBox="1"/>
          <p:nvPr/>
        </p:nvSpPr>
        <p:spPr>
          <a:xfrm>
            <a:off x="355600" y="710574"/>
            <a:ext cx="10386064" cy="97565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 err="1"/>
              <a:t>Opération</a:t>
            </a:r>
            <a:r>
              <a:rPr dirty="0"/>
              <a:t> </a:t>
            </a:r>
            <a:r>
              <a:rPr dirty="0" err="1"/>
              <a:t>depuis</a:t>
            </a:r>
            <a:r>
              <a:rPr dirty="0"/>
              <a:t> </a:t>
            </a:r>
            <a:r>
              <a:rPr dirty="0" err="1"/>
              <a:t>Node.Js</a:t>
            </a:r>
            <a:endParaRPr dirty="0"/>
          </a:p>
          <a:p>
            <a:pPr algn="l" defTabSz="457200">
              <a:lnSpc>
                <a:spcPct val="150000"/>
              </a:lnSpc>
              <a:defRPr sz="23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Insertion de documents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</a:t>
            </a:r>
            <a:r>
              <a:rPr dirty="0" err="1"/>
              <a:t>insertDocuments</a:t>
            </a:r>
            <a:r>
              <a:rPr dirty="0"/>
              <a:t> = </a:t>
            </a:r>
            <a:r>
              <a:rPr b="1" dirty="0">
                <a:solidFill>
                  <a:srgbClr val="000080"/>
                </a:solidFill>
              </a:rPr>
              <a:t>function</a:t>
            </a:r>
            <a:r>
              <a:rPr dirty="0"/>
              <a:t>(</a:t>
            </a:r>
            <a:r>
              <a:rPr dirty="0" err="1"/>
              <a:t>db</a:t>
            </a:r>
            <a:r>
              <a:rPr dirty="0"/>
              <a:t>, callback) {</a:t>
            </a:r>
          </a:p>
          <a:p>
            <a:pPr algn="l" defTabSz="457200">
              <a:lnSpc>
                <a:spcPts val="3700"/>
              </a:lnSpc>
              <a:defRPr sz="13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i="0" dirty="0">
                <a:solidFill>
                  <a:srgbClr val="000000"/>
                </a:solidFill>
              </a:rPr>
              <a:t>  </a:t>
            </a:r>
            <a:r>
              <a:rPr sz="1900" dirty="0"/>
              <a:t>// Get the documents collection</a:t>
            </a:r>
            <a:endParaRPr sz="1900"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collection = </a:t>
            </a:r>
            <a:r>
              <a:rPr dirty="0" err="1"/>
              <a:t>db.collection</a:t>
            </a:r>
            <a:r>
              <a:rPr dirty="0"/>
              <a:t>(</a:t>
            </a:r>
            <a:r>
              <a:rPr b="1" dirty="0">
                <a:solidFill>
                  <a:srgbClr val="008000"/>
                </a:solidFill>
              </a:rPr>
              <a:t>'documents'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i="0" dirty="0">
                <a:solidFill>
                  <a:srgbClr val="000000"/>
                </a:solidFill>
              </a:rPr>
              <a:t>  </a:t>
            </a:r>
            <a:r>
              <a:rPr dirty="0"/>
              <a:t>// Insert some documents</a:t>
            </a:r>
            <a:endParaRPr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collection.insertMany</a:t>
            </a:r>
            <a:r>
              <a:rPr dirty="0"/>
              <a:t>([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{a : </a:t>
            </a:r>
            <a:r>
              <a:rPr dirty="0">
                <a:solidFill>
                  <a:srgbClr val="0000FF"/>
                </a:solidFill>
              </a:rPr>
              <a:t>1</a:t>
            </a:r>
            <a:r>
              <a:rPr dirty="0"/>
              <a:t>}, {a : </a:t>
            </a:r>
            <a:r>
              <a:rPr dirty="0">
                <a:solidFill>
                  <a:srgbClr val="0000FF"/>
                </a:solidFill>
              </a:rPr>
              <a:t>2</a:t>
            </a:r>
            <a:r>
              <a:rPr dirty="0"/>
              <a:t>}, {a : </a:t>
            </a:r>
            <a:r>
              <a:rPr dirty="0">
                <a:solidFill>
                  <a:srgbClr val="0000FF"/>
                </a:solidFill>
              </a:rPr>
              <a:t>3</a:t>
            </a:r>
            <a:r>
              <a:rPr dirty="0"/>
              <a:t>}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], </a:t>
            </a:r>
            <a:r>
              <a:rPr b="1" dirty="0">
                <a:solidFill>
                  <a:srgbClr val="000080"/>
                </a:solidFill>
              </a:rPr>
              <a:t>function</a:t>
            </a:r>
            <a:r>
              <a:rPr dirty="0"/>
              <a:t>(err, result) {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assert.equal</a:t>
            </a:r>
            <a:r>
              <a:rPr dirty="0"/>
              <a:t>(err, </a:t>
            </a:r>
            <a:r>
              <a:rPr b="1" dirty="0">
                <a:solidFill>
                  <a:srgbClr val="000080"/>
                </a:solidFill>
              </a:rPr>
              <a:t>null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assert.equal</a:t>
            </a:r>
            <a:r>
              <a:rPr dirty="0"/>
              <a:t>(</a:t>
            </a:r>
            <a:r>
              <a:rPr dirty="0">
                <a:solidFill>
                  <a:srgbClr val="0000FF"/>
                </a:solidFill>
              </a:rPr>
              <a:t>3</a:t>
            </a:r>
            <a:r>
              <a:rPr dirty="0"/>
              <a:t>, </a:t>
            </a:r>
            <a:r>
              <a:rPr dirty="0" err="1"/>
              <a:t>result.result.n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assert.equal</a:t>
            </a:r>
            <a:r>
              <a:rPr dirty="0"/>
              <a:t>(</a:t>
            </a:r>
            <a:r>
              <a:rPr dirty="0">
                <a:solidFill>
                  <a:srgbClr val="0000FF"/>
                </a:solidFill>
              </a:rPr>
              <a:t>3</a:t>
            </a:r>
            <a:r>
              <a:rPr dirty="0"/>
              <a:t>, </a:t>
            </a:r>
            <a:r>
              <a:rPr dirty="0" err="1"/>
              <a:t>result.ops.length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 b="1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0" dirty="0">
                <a:solidFill>
                  <a:srgbClr val="000000"/>
                </a:solidFill>
              </a:rPr>
              <a:t>    </a:t>
            </a:r>
            <a:r>
              <a:rPr b="0" dirty="0" err="1">
                <a:solidFill>
                  <a:srgbClr val="000000"/>
                </a:solidFill>
              </a:rPr>
              <a:t>console.log</a:t>
            </a:r>
            <a:r>
              <a:rPr b="0" dirty="0">
                <a:solidFill>
                  <a:srgbClr val="000000"/>
                </a:solidFill>
              </a:rPr>
              <a:t>(</a:t>
            </a:r>
            <a:r>
              <a:rPr dirty="0"/>
              <a:t>"Inserted 3 documents into the collection"</a:t>
            </a:r>
            <a:r>
              <a:rPr b="0" dirty="0">
                <a:solidFill>
                  <a:srgbClr val="000000"/>
                </a:solidFill>
              </a:rPr>
              <a:t>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callback(result);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});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}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/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>
              <a:solidFill>
                <a:srgbClr val="666666"/>
              </a:solidFill>
            </a:endParaRP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>
              <a:solidFill>
                <a:srgbClr val="666666"/>
              </a:solidFill>
            </a:endParaRPr>
          </a:p>
          <a:p>
            <a:pPr algn="l" defTabSz="355600">
              <a:defRPr sz="1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dirty="0">
              <a:solidFill>
                <a:srgbClr val="666666"/>
              </a:solidFill>
            </a:endParaRPr>
          </a:p>
        </p:txBody>
      </p:sp>
      <p:sp>
        <p:nvSpPr>
          <p:cNvPr id="188" name="Slide Number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Mongo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Mongodb</a:t>
            </a:r>
          </a:p>
        </p:txBody>
      </p:sp>
      <p:sp>
        <p:nvSpPr>
          <p:cNvPr id="191" name="Opération depuis Node.Js…"/>
          <p:cNvSpPr txBox="1"/>
          <p:nvPr/>
        </p:nvSpPr>
        <p:spPr>
          <a:xfrm>
            <a:off x="355600" y="536214"/>
            <a:ext cx="10386064" cy="99386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 err="1"/>
              <a:t>Opération</a:t>
            </a:r>
            <a:r>
              <a:rPr dirty="0"/>
              <a:t> </a:t>
            </a:r>
            <a:r>
              <a:rPr dirty="0" err="1"/>
              <a:t>depuis</a:t>
            </a:r>
            <a:r>
              <a:rPr dirty="0"/>
              <a:t> </a:t>
            </a:r>
            <a:r>
              <a:rPr dirty="0" err="1"/>
              <a:t>Node.Js</a:t>
            </a:r>
            <a:endParaRPr dirty="0"/>
          </a:p>
          <a:p>
            <a:pPr algn="l" defTabSz="457200">
              <a:lnSpc>
                <a:spcPct val="150000"/>
              </a:lnSpc>
              <a:defRPr sz="23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Insertion de documents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</a:t>
            </a:r>
            <a:r>
              <a:rPr dirty="0" err="1"/>
              <a:t>MongoClient</a:t>
            </a:r>
            <a:r>
              <a:rPr dirty="0"/>
              <a:t> = require(</a:t>
            </a:r>
            <a:r>
              <a:rPr b="1" dirty="0">
                <a:solidFill>
                  <a:srgbClr val="008000"/>
                </a:solidFill>
              </a:rPr>
              <a:t>'</a:t>
            </a:r>
            <a:r>
              <a:rPr b="1" dirty="0" err="1">
                <a:solidFill>
                  <a:srgbClr val="008000"/>
                </a:solidFill>
              </a:rPr>
              <a:t>mongodb</a:t>
            </a:r>
            <a:r>
              <a:rPr b="1" dirty="0">
                <a:solidFill>
                  <a:srgbClr val="008000"/>
                </a:solidFill>
              </a:rPr>
              <a:t>'</a:t>
            </a:r>
            <a:r>
              <a:rPr dirty="0"/>
              <a:t>).</a:t>
            </a:r>
            <a:r>
              <a:rPr dirty="0" err="1"/>
              <a:t>MongoClient</a:t>
            </a:r>
            <a:r>
              <a:rPr dirty="0"/>
              <a:t>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assert = require(</a:t>
            </a:r>
            <a:r>
              <a:rPr b="1" dirty="0">
                <a:solidFill>
                  <a:srgbClr val="008000"/>
                </a:solidFill>
              </a:rPr>
              <a:t>'assert'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// Connection URL</a:t>
            </a:r>
            <a:endParaRPr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900" b="1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000080"/>
                </a:solidFill>
              </a:rPr>
              <a:t>const</a:t>
            </a:r>
            <a:r>
              <a:rPr b="0" dirty="0">
                <a:solidFill>
                  <a:srgbClr val="000000"/>
                </a:solidFill>
              </a:rPr>
              <a:t> </a:t>
            </a:r>
            <a:r>
              <a:rPr b="0" dirty="0" err="1">
                <a:solidFill>
                  <a:srgbClr val="000000"/>
                </a:solidFill>
              </a:rPr>
              <a:t>url</a:t>
            </a:r>
            <a:r>
              <a:rPr b="0" dirty="0">
                <a:solidFill>
                  <a:srgbClr val="000000"/>
                </a:solidFill>
              </a:rPr>
              <a:t> = </a:t>
            </a:r>
            <a:r>
              <a:rPr dirty="0"/>
              <a:t>'</a:t>
            </a:r>
            <a:r>
              <a:rPr dirty="0" err="1"/>
              <a:t>mongodb</a:t>
            </a:r>
            <a:r>
              <a:rPr dirty="0"/>
              <a:t>://localhost:27017'</a:t>
            </a:r>
            <a:r>
              <a:rPr b="0"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lnSpc>
                <a:spcPts val="3700"/>
              </a:lnSpc>
              <a:defRPr sz="19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// Database Name</a:t>
            </a:r>
            <a:endParaRPr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900" b="1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000080"/>
                </a:solidFill>
              </a:rPr>
              <a:t>const</a:t>
            </a:r>
            <a:r>
              <a:rPr b="0" dirty="0">
                <a:solidFill>
                  <a:srgbClr val="000000"/>
                </a:solidFill>
              </a:rPr>
              <a:t> </a:t>
            </a:r>
            <a:r>
              <a:rPr b="0" dirty="0" err="1">
                <a:solidFill>
                  <a:srgbClr val="000000"/>
                </a:solidFill>
              </a:rPr>
              <a:t>dbName</a:t>
            </a:r>
            <a:r>
              <a:rPr b="0" dirty="0">
                <a:solidFill>
                  <a:srgbClr val="000000"/>
                </a:solidFill>
              </a:rPr>
              <a:t> = </a:t>
            </a:r>
            <a:r>
              <a:rPr dirty="0"/>
              <a:t>'</a:t>
            </a:r>
            <a:r>
              <a:rPr dirty="0" err="1"/>
              <a:t>myproject</a:t>
            </a:r>
            <a:r>
              <a:rPr dirty="0"/>
              <a:t>'</a:t>
            </a:r>
            <a:r>
              <a:rPr b="0"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client = </a:t>
            </a:r>
            <a:r>
              <a:rPr b="1" dirty="0">
                <a:solidFill>
                  <a:srgbClr val="000080"/>
                </a:solidFill>
              </a:rPr>
              <a:t>new</a:t>
            </a:r>
            <a:r>
              <a:rPr dirty="0"/>
              <a:t> </a:t>
            </a:r>
            <a:r>
              <a:rPr dirty="0" err="1"/>
              <a:t>MongoClient</a:t>
            </a:r>
            <a:r>
              <a:rPr dirty="0"/>
              <a:t>(</a:t>
            </a:r>
            <a:r>
              <a:rPr dirty="0" err="1"/>
              <a:t>url</a:t>
            </a:r>
            <a:r>
              <a:rPr dirty="0"/>
              <a:t>, { </a:t>
            </a:r>
            <a:r>
              <a:rPr dirty="0" err="1"/>
              <a:t>useNewUrlParser</a:t>
            </a:r>
            <a:r>
              <a:rPr dirty="0"/>
              <a:t>: </a:t>
            </a:r>
            <a:r>
              <a:rPr b="1" dirty="0">
                <a:solidFill>
                  <a:srgbClr val="000080"/>
                </a:solidFill>
              </a:rPr>
              <a:t>true</a:t>
            </a:r>
            <a:r>
              <a:rPr dirty="0"/>
              <a:t> });</a:t>
            </a:r>
          </a:p>
          <a:p>
            <a:pPr algn="l" defTabSz="457200">
              <a:lnSpc>
                <a:spcPts val="3700"/>
              </a:lnSpc>
              <a:defRPr sz="19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// Use connect method to connect to the server</a:t>
            </a:r>
            <a:endParaRPr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client.connect</a:t>
            </a:r>
            <a:r>
              <a:rPr dirty="0"/>
              <a:t>(</a:t>
            </a:r>
            <a:r>
              <a:rPr b="1" dirty="0">
                <a:solidFill>
                  <a:srgbClr val="000080"/>
                </a:solidFill>
              </a:rPr>
              <a:t>function</a:t>
            </a:r>
            <a:r>
              <a:rPr dirty="0"/>
              <a:t>(err) {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assert.equal</a:t>
            </a:r>
            <a:r>
              <a:rPr dirty="0"/>
              <a:t>(</a:t>
            </a:r>
            <a:r>
              <a:rPr b="1" dirty="0">
                <a:solidFill>
                  <a:srgbClr val="000080"/>
                </a:solidFill>
              </a:rPr>
              <a:t>null</a:t>
            </a:r>
            <a:r>
              <a:rPr dirty="0"/>
              <a:t>, err);</a:t>
            </a:r>
          </a:p>
          <a:p>
            <a:pPr algn="l" defTabSz="457200">
              <a:lnSpc>
                <a:spcPts val="3700"/>
              </a:lnSpc>
              <a:defRPr sz="1900" b="1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0" dirty="0">
                <a:solidFill>
                  <a:srgbClr val="000000"/>
                </a:solidFill>
              </a:rPr>
              <a:t>  </a:t>
            </a:r>
            <a:r>
              <a:rPr b="0" dirty="0" err="1">
                <a:solidFill>
                  <a:srgbClr val="000000"/>
                </a:solidFill>
              </a:rPr>
              <a:t>console.log</a:t>
            </a:r>
            <a:r>
              <a:rPr b="0" dirty="0">
                <a:solidFill>
                  <a:srgbClr val="000000"/>
                </a:solidFill>
              </a:rPr>
              <a:t>(</a:t>
            </a:r>
            <a:r>
              <a:rPr dirty="0"/>
              <a:t>"Connected successfully to server"</a:t>
            </a:r>
            <a:r>
              <a:rPr b="0" dirty="0">
                <a:solidFill>
                  <a:srgbClr val="000000"/>
                </a:solidFill>
              </a:rPr>
              <a:t>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</a:t>
            </a:r>
            <a:r>
              <a:rPr dirty="0" err="1"/>
              <a:t>db</a:t>
            </a:r>
            <a:r>
              <a:rPr dirty="0"/>
              <a:t> = </a:t>
            </a:r>
            <a:r>
              <a:rPr dirty="0" err="1"/>
              <a:t>client.db</a:t>
            </a:r>
            <a:r>
              <a:rPr dirty="0"/>
              <a:t>(</a:t>
            </a:r>
            <a:r>
              <a:rPr dirty="0" err="1"/>
              <a:t>dbName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insertDocuments</a:t>
            </a:r>
            <a:r>
              <a:rPr dirty="0"/>
              <a:t>(</a:t>
            </a:r>
            <a:r>
              <a:rPr dirty="0" err="1"/>
              <a:t>db</a:t>
            </a:r>
            <a:r>
              <a:rPr dirty="0"/>
              <a:t>, </a:t>
            </a:r>
            <a:r>
              <a:rPr b="1" dirty="0">
                <a:solidFill>
                  <a:srgbClr val="000080"/>
                </a:solidFill>
              </a:rPr>
              <a:t>function</a:t>
            </a:r>
            <a:r>
              <a:rPr dirty="0"/>
              <a:t>() {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client.close</a:t>
            </a:r>
            <a:r>
              <a:rPr dirty="0"/>
              <a:t>();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});});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>
              <a:solidFill>
                <a:srgbClr val="666666"/>
              </a:solidFill>
            </a:endParaRP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>
              <a:solidFill>
                <a:srgbClr val="666666"/>
              </a:solidFill>
            </a:endParaRPr>
          </a:p>
          <a:p>
            <a:pPr algn="l" defTabSz="355600">
              <a:defRPr sz="1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dirty="0">
              <a:solidFill>
                <a:srgbClr val="666666"/>
              </a:solidFill>
            </a:endParaRPr>
          </a:p>
        </p:txBody>
      </p:sp>
      <p:sp>
        <p:nvSpPr>
          <p:cNvPr id="192" name="Slide Number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Node.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Node.js</a:t>
            </a:r>
          </a:p>
        </p:txBody>
      </p:sp>
      <p:sp>
        <p:nvSpPr>
          <p:cNvPr id="12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Mongo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Mongodb</a:t>
            </a:r>
          </a:p>
        </p:txBody>
      </p:sp>
      <p:sp>
        <p:nvSpPr>
          <p:cNvPr id="195" name="Opération depuis Node.Js…"/>
          <p:cNvSpPr txBox="1"/>
          <p:nvPr/>
        </p:nvSpPr>
        <p:spPr>
          <a:xfrm>
            <a:off x="507358" y="1173888"/>
            <a:ext cx="10386064" cy="83202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 err="1"/>
              <a:t>Opération</a:t>
            </a:r>
            <a:r>
              <a:rPr dirty="0"/>
              <a:t> </a:t>
            </a:r>
            <a:r>
              <a:rPr dirty="0" err="1"/>
              <a:t>depuis</a:t>
            </a:r>
            <a:r>
              <a:rPr dirty="0"/>
              <a:t> </a:t>
            </a:r>
            <a:r>
              <a:rPr dirty="0" err="1"/>
              <a:t>Node.Js</a:t>
            </a:r>
            <a:endParaRPr dirty="0"/>
          </a:p>
          <a:p>
            <a:pPr algn="l" defTabSz="457200">
              <a:defRPr sz="10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50000"/>
              </a:lnSpc>
              <a:defRPr sz="22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50000"/>
              </a:lnSpc>
              <a:defRPr sz="23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b="1" dirty="0"/>
              <a:t>Recherche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</a:t>
            </a:r>
            <a:r>
              <a:rPr dirty="0" err="1"/>
              <a:t>findDocuments</a:t>
            </a:r>
            <a:r>
              <a:rPr dirty="0"/>
              <a:t> = </a:t>
            </a:r>
            <a:r>
              <a:rPr b="1" dirty="0">
                <a:solidFill>
                  <a:srgbClr val="000080"/>
                </a:solidFill>
              </a:rPr>
              <a:t>function</a:t>
            </a:r>
            <a:r>
              <a:rPr dirty="0"/>
              <a:t>(</a:t>
            </a:r>
            <a:r>
              <a:rPr dirty="0" err="1"/>
              <a:t>db</a:t>
            </a:r>
            <a:r>
              <a:rPr dirty="0"/>
              <a:t>, callback) {</a:t>
            </a:r>
          </a:p>
          <a:p>
            <a:pPr algn="l" defTabSz="457200">
              <a:lnSpc>
                <a:spcPts val="3000"/>
              </a:lnSpc>
              <a:defRPr sz="13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i="0" dirty="0">
                <a:solidFill>
                  <a:srgbClr val="000000"/>
                </a:solidFill>
              </a:rPr>
              <a:t>  </a:t>
            </a:r>
            <a:r>
              <a:rPr dirty="0"/>
              <a:t>// Get the documents collection</a:t>
            </a:r>
            <a:endParaRPr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sz="1900" b="1" dirty="0">
                <a:solidFill>
                  <a:srgbClr val="000080"/>
                </a:solidFill>
              </a:rPr>
              <a:t>const</a:t>
            </a:r>
            <a:r>
              <a:rPr sz="1900" dirty="0"/>
              <a:t> collection = </a:t>
            </a:r>
            <a:r>
              <a:rPr sz="1900" dirty="0" err="1"/>
              <a:t>db.collection</a:t>
            </a:r>
            <a:r>
              <a:rPr sz="1900" dirty="0"/>
              <a:t>(</a:t>
            </a:r>
            <a:r>
              <a:rPr sz="1900" b="1" dirty="0">
                <a:solidFill>
                  <a:srgbClr val="008000"/>
                </a:solidFill>
              </a:rPr>
              <a:t>'documents'</a:t>
            </a:r>
            <a:r>
              <a:rPr sz="1900" dirty="0"/>
              <a:t>);</a:t>
            </a:r>
          </a:p>
          <a:p>
            <a:pPr algn="l" defTabSz="457200">
              <a:lnSpc>
                <a:spcPts val="3700"/>
              </a:lnSpc>
              <a:defRPr sz="19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i="0" dirty="0">
                <a:solidFill>
                  <a:srgbClr val="000000"/>
                </a:solidFill>
              </a:rPr>
              <a:t>  </a:t>
            </a:r>
            <a:r>
              <a:rPr dirty="0"/>
              <a:t>// Find some documents</a:t>
            </a:r>
            <a:endParaRPr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collection.find</a:t>
            </a:r>
            <a:r>
              <a:rPr dirty="0"/>
              <a:t>({}).</a:t>
            </a:r>
            <a:r>
              <a:rPr dirty="0" err="1"/>
              <a:t>toArray</a:t>
            </a:r>
            <a:r>
              <a:rPr dirty="0"/>
              <a:t>(</a:t>
            </a:r>
            <a:r>
              <a:rPr b="1" dirty="0">
                <a:solidFill>
                  <a:srgbClr val="000080"/>
                </a:solidFill>
              </a:rPr>
              <a:t>function</a:t>
            </a:r>
            <a:r>
              <a:rPr dirty="0"/>
              <a:t>(err, docs) {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assert.equal</a:t>
            </a:r>
            <a:r>
              <a:rPr dirty="0"/>
              <a:t>(err, </a:t>
            </a:r>
            <a:r>
              <a:rPr b="1" dirty="0">
                <a:solidFill>
                  <a:srgbClr val="000080"/>
                </a:solidFill>
              </a:rPr>
              <a:t>null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 b="1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0" dirty="0">
                <a:solidFill>
                  <a:srgbClr val="000000"/>
                </a:solidFill>
              </a:rPr>
              <a:t>    </a:t>
            </a:r>
            <a:r>
              <a:rPr b="0" dirty="0" err="1">
                <a:solidFill>
                  <a:srgbClr val="000000"/>
                </a:solidFill>
              </a:rPr>
              <a:t>console.log</a:t>
            </a:r>
            <a:r>
              <a:rPr b="0" dirty="0">
                <a:solidFill>
                  <a:srgbClr val="000000"/>
                </a:solidFill>
              </a:rPr>
              <a:t>(</a:t>
            </a:r>
            <a:r>
              <a:rPr dirty="0"/>
              <a:t>"Found the following records"</a:t>
            </a:r>
            <a:r>
              <a:rPr b="0" dirty="0">
                <a:solidFill>
                  <a:srgbClr val="000000"/>
                </a:solidFill>
              </a:rPr>
              <a:t>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console.log</a:t>
            </a:r>
            <a:r>
              <a:rPr dirty="0"/>
              <a:t>(docs)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callback(docs);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});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}</a:t>
            </a:r>
            <a:endParaRPr dirty="0">
              <a:solidFill>
                <a:srgbClr val="666666"/>
              </a:solidFill>
            </a:endParaRP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>
              <a:solidFill>
                <a:srgbClr val="666666"/>
              </a:solidFill>
            </a:endParaRPr>
          </a:p>
          <a:p>
            <a:pPr algn="l" defTabSz="355600">
              <a:defRPr sz="1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dirty="0">
              <a:solidFill>
                <a:srgbClr val="666666"/>
              </a:solidFill>
            </a:endParaRPr>
          </a:p>
        </p:txBody>
      </p:sp>
      <p:sp>
        <p:nvSpPr>
          <p:cNvPr id="196" name="Slide Number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Mongo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Mongodb</a:t>
            </a:r>
          </a:p>
        </p:txBody>
      </p:sp>
      <p:sp>
        <p:nvSpPr>
          <p:cNvPr id="199" name="Opération depuis Node.Js…"/>
          <p:cNvSpPr txBox="1"/>
          <p:nvPr/>
        </p:nvSpPr>
        <p:spPr>
          <a:xfrm>
            <a:off x="355600" y="949686"/>
            <a:ext cx="10386064" cy="107773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 err="1"/>
              <a:t>Opération</a:t>
            </a:r>
            <a:r>
              <a:rPr dirty="0"/>
              <a:t> </a:t>
            </a:r>
            <a:r>
              <a:rPr dirty="0" err="1"/>
              <a:t>depuis</a:t>
            </a:r>
            <a:r>
              <a:rPr dirty="0"/>
              <a:t> </a:t>
            </a:r>
            <a:r>
              <a:rPr dirty="0" err="1"/>
              <a:t>Node.Js</a:t>
            </a:r>
            <a:endParaRPr dirty="0"/>
          </a:p>
          <a:p>
            <a:pPr algn="l" defTabSz="457200">
              <a:lnSpc>
                <a:spcPct val="150000"/>
              </a:lnSpc>
              <a:defRPr sz="23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b="1" dirty="0"/>
              <a:t>Recherche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&gt;</a:t>
            </a: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</a:t>
            </a:r>
            <a:r>
              <a:rPr dirty="0" err="1"/>
              <a:t>MongoClient</a:t>
            </a:r>
            <a:r>
              <a:rPr dirty="0"/>
              <a:t> = require(</a:t>
            </a:r>
            <a:r>
              <a:rPr b="1" dirty="0">
                <a:solidFill>
                  <a:srgbClr val="008000"/>
                </a:solidFill>
              </a:rPr>
              <a:t>'</a:t>
            </a:r>
            <a:r>
              <a:rPr b="1" dirty="0" err="1">
                <a:solidFill>
                  <a:srgbClr val="008000"/>
                </a:solidFill>
              </a:rPr>
              <a:t>mongodb</a:t>
            </a:r>
            <a:r>
              <a:rPr b="1" dirty="0">
                <a:solidFill>
                  <a:srgbClr val="008000"/>
                </a:solidFill>
              </a:rPr>
              <a:t>'</a:t>
            </a:r>
            <a:r>
              <a:rPr dirty="0"/>
              <a:t>).</a:t>
            </a:r>
            <a:r>
              <a:rPr dirty="0" err="1"/>
              <a:t>MongoClient</a:t>
            </a:r>
            <a:r>
              <a:rPr dirty="0"/>
              <a:t>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assert = require(</a:t>
            </a:r>
            <a:r>
              <a:rPr b="1" dirty="0">
                <a:solidFill>
                  <a:srgbClr val="008000"/>
                </a:solidFill>
              </a:rPr>
              <a:t>'assert'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// Connection URL</a:t>
            </a:r>
            <a:endParaRPr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900" b="1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000080"/>
                </a:solidFill>
              </a:rPr>
              <a:t>const</a:t>
            </a:r>
            <a:r>
              <a:rPr b="0" dirty="0">
                <a:solidFill>
                  <a:srgbClr val="000000"/>
                </a:solidFill>
              </a:rPr>
              <a:t> </a:t>
            </a:r>
            <a:r>
              <a:rPr b="0" dirty="0" err="1">
                <a:solidFill>
                  <a:srgbClr val="000000"/>
                </a:solidFill>
              </a:rPr>
              <a:t>url</a:t>
            </a:r>
            <a:r>
              <a:rPr b="0" dirty="0">
                <a:solidFill>
                  <a:srgbClr val="000000"/>
                </a:solidFill>
              </a:rPr>
              <a:t> = </a:t>
            </a:r>
            <a:r>
              <a:rPr dirty="0"/>
              <a:t>'</a:t>
            </a:r>
            <a:r>
              <a:rPr dirty="0" err="1"/>
              <a:t>mongodb</a:t>
            </a:r>
            <a:r>
              <a:rPr dirty="0"/>
              <a:t>://localhost:27017'</a:t>
            </a:r>
            <a:r>
              <a:rPr b="0"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lnSpc>
                <a:spcPts val="3700"/>
              </a:lnSpc>
              <a:defRPr sz="19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// Database Name</a:t>
            </a:r>
            <a:endParaRPr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900" b="1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000080"/>
                </a:solidFill>
              </a:rPr>
              <a:t>const</a:t>
            </a:r>
            <a:r>
              <a:rPr b="0" dirty="0">
                <a:solidFill>
                  <a:srgbClr val="000000"/>
                </a:solidFill>
              </a:rPr>
              <a:t> </a:t>
            </a:r>
            <a:r>
              <a:rPr b="0" dirty="0" err="1">
                <a:solidFill>
                  <a:srgbClr val="000000"/>
                </a:solidFill>
              </a:rPr>
              <a:t>dbName</a:t>
            </a:r>
            <a:r>
              <a:rPr b="0" dirty="0">
                <a:solidFill>
                  <a:srgbClr val="000000"/>
                </a:solidFill>
              </a:rPr>
              <a:t> = </a:t>
            </a:r>
            <a:r>
              <a:rPr dirty="0"/>
              <a:t>'</a:t>
            </a:r>
            <a:r>
              <a:rPr dirty="0" err="1"/>
              <a:t>myproject</a:t>
            </a:r>
            <a:r>
              <a:rPr dirty="0"/>
              <a:t>'</a:t>
            </a:r>
            <a:r>
              <a:rPr b="0"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client = </a:t>
            </a:r>
            <a:r>
              <a:rPr b="1" dirty="0">
                <a:solidFill>
                  <a:srgbClr val="000080"/>
                </a:solidFill>
              </a:rPr>
              <a:t>new</a:t>
            </a:r>
            <a:r>
              <a:rPr dirty="0"/>
              <a:t> </a:t>
            </a:r>
            <a:r>
              <a:rPr dirty="0" err="1"/>
              <a:t>MongoClient</a:t>
            </a:r>
            <a:r>
              <a:rPr dirty="0"/>
              <a:t>(</a:t>
            </a:r>
            <a:r>
              <a:rPr dirty="0" err="1"/>
              <a:t>url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// Use connect method to connect to the server</a:t>
            </a:r>
            <a:endParaRPr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client.connect</a:t>
            </a:r>
            <a:r>
              <a:rPr dirty="0"/>
              <a:t>(</a:t>
            </a:r>
            <a:r>
              <a:rPr b="1" dirty="0">
                <a:solidFill>
                  <a:srgbClr val="000080"/>
                </a:solidFill>
              </a:rPr>
              <a:t>function</a:t>
            </a:r>
            <a:r>
              <a:rPr dirty="0"/>
              <a:t>(err) {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assert.equal</a:t>
            </a:r>
            <a:r>
              <a:rPr dirty="0"/>
              <a:t>(</a:t>
            </a:r>
            <a:r>
              <a:rPr b="1" dirty="0">
                <a:solidFill>
                  <a:srgbClr val="000080"/>
                </a:solidFill>
              </a:rPr>
              <a:t>null</a:t>
            </a:r>
            <a:r>
              <a:rPr dirty="0"/>
              <a:t>, err);</a:t>
            </a:r>
          </a:p>
          <a:p>
            <a:pPr algn="l" defTabSz="457200">
              <a:lnSpc>
                <a:spcPts val="3700"/>
              </a:lnSpc>
              <a:defRPr sz="1900" b="1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0" dirty="0">
                <a:solidFill>
                  <a:srgbClr val="000000"/>
                </a:solidFill>
              </a:rPr>
              <a:t>  </a:t>
            </a:r>
            <a:r>
              <a:rPr b="0" dirty="0" err="1">
                <a:solidFill>
                  <a:srgbClr val="000000"/>
                </a:solidFill>
              </a:rPr>
              <a:t>console.log</a:t>
            </a:r>
            <a:r>
              <a:rPr b="0" dirty="0">
                <a:solidFill>
                  <a:srgbClr val="000000"/>
                </a:solidFill>
              </a:rPr>
              <a:t>(</a:t>
            </a:r>
            <a:r>
              <a:rPr dirty="0"/>
              <a:t>"Connected correctly to server"</a:t>
            </a:r>
            <a:r>
              <a:rPr b="0" dirty="0">
                <a:solidFill>
                  <a:srgbClr val="000000"/>
                </a:solidFill>
              </a:rPr>
              <a:t>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</a:t>
            </a:r>
            <a:r>
              <a:rPr dirty="0" err="1"/>
              <a:t>db</a:t>
            </a:r>
            <a:r>
              <a:rPr dirty="0"/>
              <a:t> = </a:t>
            </a:r>
            <a:r>
              <a:rPr dirty="0" err="1"/>
              <a:t>client.db</a:t>
            </a:r>
            <a:r>
              <a:rPr dirty="0"/>
              <a:t>(</a:t>
            </a:r>
            <a:r>
              <a:rPr dirty="0" err="1"/>
              <a:t>dbName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insertDocuments</a:t>
            </a:r>
            <a:r>
              <a:rPr dirty="0"/>
              <a:t>(</a:t>
            </a:r>
            <a:r>
              <a:rPr dirty="0" err="1"/>
              <a:t>db</a:t>
            </a:r>
            <a:r>
              <a:rPr dirty="0"/>
              <a:t>, </a:t>
            </a:r>
            <a:r>
              <a:rPr b="1" dirty="0">
                <a:solidFill>
                  <a:srgbClr val="000080"/>
                </a:solidFill>
              </a:rPr>
              <a:t>function</a:t>
            </a:r>
            <a:r>
              <a:rPr dirty="0"/>
              <a:t>() {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findDocuments</a:t>
            </a:r>
            <a:r>
              <a:rPr dirty="0"/>
              <a:t>(</a:t>
            </a:r>
            <a:r>
              <a:rPr dirty="0" err="1"/>
              <a:t>db</a:t>
            </a:r>
            <a:r>
              <a:rPr dirty="0"/>
              <a:t>, </a:t>
            </a:r>
            <a:r>
              <a:rPr b="1" dirty="0">
                <a:solidFill>
                  <a:srgbClr val="000080"/>
                </a:solidFill>
              </a:rPr>
              <a:t>function</a:t>
            </a:r>
            <a:r>
              <a:rPr dirty="0"/>
              <a:t>() {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 </a:t>
            </a:r>
            <a:r>
              <a:rPr dirty="0" err="1"/>
              <a:t>client.close</a:t>
            </a:r>
            <a:r>
              <a:rPr dirty="0"/>
              <a:t>();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});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});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});</a:t>
            </a:r>
          </a:p>
          <a:p>
            <a:pPr algn="l" defTabSz="355600">
              <a:defRPr sz="12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dirty="0"/>
          </a:p>
        </p:txBody>
      </p:sp>
      <p:sp>
        <p:nvSpPr>
          <p:cNvPr id="200" name="Slide Number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Mongo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Mongodb</a:t>
            </a:r>
          </a:p>
        </p:txBody>
      </p:sp>
      <p:sp>
        <p:nvSpPr>
          <p:cNvPr id="203" name="Opération depuis Node.Js…"/>
          <p:cNvSpPr txBox="1"/>
          <p:nvPr/>
        </p:nvSpPr>
        <p:spPr>
          <a:xfrm>
            <a:off x="507358" y="1390869"/>
            <a:ext cx="10386064" cy="78862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 err="1"/>
              <a:t>Opération</a:t>
            </a:r>
            <a:r>
              <a:rPr lang="fr-FR" dirty="0"/>
              <a:t>s</a:t>
            </a:r>
            <a:r>
              <a:rPr dirty="0"/>
              <a:t> </a:t>
            </a:r>
            <a:r>
              <a:rPr dirty="0" err="1"/>
              <a:t>depuis</a:t>
            </a:r>
            <a:r>
              <a:rPr dirty="0"/>
              <a:t> </a:t>
            </a:r>
            <a:r>
              <a:rPr dirty="0" err="1"/>
              <a:t>Node.Js</a:t>
            </a:r>
            <a:endParaRPr dirty="0"/>
          </a:p>
          <a:p>
            <a:pPr algn="l" defTabSz="457200">
              <a:defRPr sz="10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50000"/>
              </a:lnSpc>
              <a:defRPr sz="22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50000"/>
              </a:lnSpc>
              <a:defRPr sz="23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b="1" dirty="0"/>
              <a:t>Recherche avec </a:t>
            </a:r>
            <a:r>
              <a:rPr b="1" dirty="0" err="1"/>
              <a:t>filtres</a:t>
            </a:r>
            <a:endParaRPr b="1" dirty="0"/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</a:t>
            </a:r>
            <a:r>
              <a:rPr dirty="0" err="1"/>
              <a:t>findDocuments</a:t>
            </a:r>
            <a:r>
              <a:rPr dirty="0"/>
              <a:t> = </a:t>
            </a:r>
            <a:r>
              <a:rPr b="1" dirty="0">
                <a:solidFill>
                  <a:srgbClr val="000080"/>
                </a:solidFill>
              </a:rPr>
              <a:t>function</a:t>
            </a:r>
            <a:r>
              <a:rPr dirty="0"/>
              <a:t>(</a:t>
            </a:r>
            <a:r>
              <a:rPr dirty="0" err="1"/>
              <a:t>db</a:t>
            </a:r>
            <a:r>
              <a:rPr dirty="0"/>
              <a:t>, callback) {</a:t>
            </a:r>
          </a:p>
          <a:p>
            <a:pPr algn="l" defTabSz="457200">
              <a:lnSpc>
                <a:spcPts val="3700"/>
              </a:lnSpc>
              <a:defRPr sz="13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i="0" dirty="0">
                <a:solidFill>
                  <a:srgbClr val="000000"/>
                </a:solidFill>
              </a:rPr>
              <a:t>  </a:t>
            </a:r>
            <a:r>
              <a:rPr sz="1900" dirty="0"/>
              <a:t>// Get the documents collection</a:t>
            </a:r>
            <a:endParaRPr sz="1900"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collection = </a:t>
            </a:r>
            <a:r>
              <a:rPr dirty="0" err="1"/>
              <a:t>db.collection</a:t>
            </a:r>
            <a:r>
              <a:rPr dirty="0"/>
              <a:t>(</a:t>
            </a:r>
            <a:r>
              <a:rPr b="1" dirty="0">
                <a:solidFill>
                  <a:srgbClr val="008000"/>
                </a:solidFill>
              </a:rPr>
              <a:t>'documents'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i="0" dirty="0">
                <a:solidFill>
                  <a:srgbClr val="000000"/>
                </a:solidFill>
              </a:rPr>
              <a:t>  </a:t>
            </a:r>
            <a:r>
              <a:rPr dirty="0"/>
              <a:t>// Find some documents</a:t>
            </a:r>
            <a:endParaRPr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collection.find</a:t>
            </a:r>
            <a:r>
              <a:rPr dirty="0"/>
              <a:t>({</a:t>
            </a:r>
            <a:r>
              <a:rPr b="1" dirty="0">
                <a:solidFill>
                  <a:srgbClr val="008000"/>
                </a:solidFill>
              </a:rPr>
              <a:t>'a'</a:t>
            </a:r>
            <a:r>
              <a:rPr dirty="0"/>
              <a:t>: </a:t>
            </a:r>
            <a:r>
              <a:rPr dirty="0">
                <a:solidFill>
                  <a:srgbClr val="0000FF"/>
                </a:solidFill>
              </a:rPr>
              <a:t>3</a:t>
            </a:r>
            <a:r>
              <a:rPr dirty="0"/>
              <a:t>}).</a:t>
            </a:r>
            <a:r>
              <a:rPr dirty="0" err="1"/>
              <a:t>toArray</a:t>
            </a:r>
            <a:r>
              <a:rPr dirty="0"/>
              <a:t>(</a:t>
            </a:r>
            <a:r>
              <a:rPr b="1" dirty="0">
                <a:solidFill>
                  <a:srgbClr val="000080"/>
                </a:solidFill>
              </a:rPr>
              <a:t>function</a:t>
            </a:r>
            <a:r>
              <a:rPr dirty="0"/>
              <a:t>(err, docs) {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assert.equal</a:t>
            </a:r>
            <a:r>
              <a:rPr dirty="0"/>
              <a:t>(err, </a:t>
            </a:r>
            <a:r>
              <a:rPr b="1" dirty="0">
                <a:solidFill>
                  <a:srgbClr val="000080"/>
                </a:solidFill>
              </a:rPr>
              <a:t>null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 b="1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0" dirty="0">
                <a:solidFill>
                  <a:srgbClr val="000000"/>
                </a:solidFill>
              </a:rPr>
              <a:t>    </a:t>
            </a:r>
            <a:r>
              <a:rPr b="0" dirty="0" err="1">
                <a:solidFill>
                  <a:srgbClr val="000000"/>
                </a:solidFill>
              </a:rPr>
              <a:t>console.log</a:t>
            </a:r>
            <a:r>
              <a:rPr b="0" dirty="0">
                <a:solidFill>
                  <a:srgbClr val="000000"/>
                </a:solidFill>
              </a:rPr>
              <a:t>(</a:t>
            </a:r>
            <a:r>
              <a:rPr dirty="0"/>
              <a:t>"Found the following records"</a:t>
            </a:r>
            <a:r>
              <a:rPr b="0" dirty="0">
                <a:solidFill>
                  <a:srgbClr val="000000"/>
                </a:solidFill>
              </a:rPr>
              <a:t>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console.log</a:t>
            </a:r>
            <a:r>
              <a:rPr dirty="0"/>
              <a:t>(docs);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callback(docs);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});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}</a:t>
            </a:r>
          </a:p>
        </p:txBody>
      </p:sp>
      <p:sp>
        <p:nvSpPr>
          <p:cNvPr id="204" name="Slide Number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Mongo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Mongodb</a:t>
            </a:r>
          </a:p>
        </p:txBody>
      </p:sp>
      <p:sp>
        <p:nvSpPr>
          <p:cNvPr id="207" name="Opération depuis Node.Js…"/>
          <p:cNvSpPr txBox="1"/>
          <p:nvPr/>
        </p:nvSpPr>
        <p:spPr>
          <a:xfrm>
            <a:off x="507358" y="1153625"/>
            <a:ext cx="10386064" cy="83607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 err="1"/>
              <a:t>Opération</a:t>
            </a:r>
            <a:r>
              <a:rPr lang="fr-FR" dirty="0"/>
              <a:t>s</a:t>
            </a:r>
            <a:r>
              <a:rPr dirty="0"/>
              <a:t> </a:t>
            </a:r>
            <a:r>
              <a:rPr dirty="0" err="1"/>
              <a:t>depuis</a:t>
            </a:r>
            <a:r>
              <a:rPr dirty="0"/>
              <a:t> </a:t>
            </a:r>
            <a:r>
              <a:rPr dirty="0" err="1"/>
              <a:t>Node.Js</a:t>
            </a:r>
            <a:endParaRPr dirty="0"/>
          </a:p>
          <a:p>
            <a:pPr algn="l" defTabSz="457200">
              <a:lnSpc>
                <a:spcPct val="150000"/>
              </a:lnSpc>
              <a:defRPr sz="22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50000"/>
              </a:lnSpc>
              <a:defRPr sz="23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Mise </a:t>
            </a:r>
            <a:r>
              <a:rPr dirty="0" err="1"/>
              <a:t>à</a:t>
            </a:r>
            <a:r>
              <a:rPr dirty="0"/>
              <a:t> jour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</a:t>
            </a:r>
            <a:r>
              <a:rPr dirty="0" err="1"/>
              <a:t>updateDocument</a:t>
            </a:r>
            <a:r>
              <a:rPr dirty="0"/>
              <a:t> = </a:t>
            </a:r>
            <a:r>
              <a:rPr b="1" dirty="0">
                <a:solidFill>
                  <a:srgbClr val="000080"/>
                </a:solidFill>
              </a:rPr>
              <a:t>function</a:t>
            </a:r>
            <a:r>
              <a:rPr dirty="0"/>
              <a:t>(</a:t>
            </a:r>
            <a:r>
              <a:rPr dirty="0" err="1"/>
              <a:t>db</a:t>
            </a:r>
            <a:r>
              <a:rPr dirty="0"/>
              <a:t>, callback) {</a:t>
            </a:r>
          </a:p>
          <a:p>
            <a:pPr algn="l" defTabSz="457200">
              <a:lnSpc>
                <a:spcPts val="3700"/>
              </a:lnSpc>
              <a:defRPr sz="13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i="0" dirty="0">
                <a:solidFill>
                  <a:srgbClr val="000000"/>
                </a:solidFill>
              </a:rPr>
              <a:t> </a:t>
            </a:r>
            <a:r>
              <a:rPr sz="1900" i="0" dirty="0">
                <a:solidFill>
                  <a:srgbClr val="000000"/>
                </a:solidFill>
              </a:rPr>
              <a:t> </a:t>
            </a:r>
            <a:r>
              <a:rPr sz="1900" dirty="0"/>
              <a:t>// Get the documents collection</a:t>
            </a:r>
            <a:endParaRPr sz="1900"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collection = </a:t>
            </a:r>
            <a:r>
              <a:rPr dirty="0" err="1"/>
              <a:t>db.collection</a:t>
            </a:r>
            <a:r>
              <a:rPr dirty="0"/>
              <a:t>(</a:t>
            </a:r>
            <a:r>
              <a:rPr b="1" dirty="0">
                <a:solidFill>
                  <a:srgbClr val="008000"/>
                </a:solidFill>
              </a:rPr>
              <a:t>'documents'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i="0" dirty="0">
                <a:solidFill>
                  <a:srgbClr val="000000"/>
                </a:solidFill>
              </a:rPr>
              <a:t>  </a:t>
            </a:r>
            <a:r>
              <a:rPr dirty="0"/>
              <a:t>// Update document where a is 2, set b equal to 1</a:t>
            </a:r>
            <a:endParaRPr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collection.updateOne</a:t>
            </a:r>
            <a:r>
              <a:rPr dirty="0"/>
              <a:t>({ a : </a:t>
            </a:r>
            <a:r>
              <a:rPr dirty="0">
                <a:solidFill>
                  <a:srgbClr val="0000FF"/>
                </a:solidFill>
              </a:rPr>
              <a:t>2</a:t>
            </a:r>
            <a:r>
              <a:rPr dirty="0"/>
              <a:t> }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, { $set: { b : </a:t>
            </a:r>
            <a:r>
              <a:rPr dirty="0">
                <a:solidFill>
                  <a:srgbClr val="0000FF"/>
                </a:solidFill>
              </a:rPr>
              <a:t>1</a:t>
            </a:r>
            <a:r>
              <a:rPr dirty="0"/>
              <a:t> } }, </a:t>
            </a:r>
            <a:r>
              <a:rPr b="1" dirty="0">
                <a:solidFill>
                  <a:srgbClr val="000080"/>
                </a:solidFill>
              </a:rPr>
              <a:t>function</a:t>
            </a:r>
            <a:r>
              <a:rPr dirty="0"/>
              <a:t>(err, result) {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assert.equal</a:t>
            </a:r>
            <a:r>
              <a:rPr dirty="0"/>
              <a:t>(err, </a:t>
            </a:r>
            <a:r>
              <a:rPr b="1" dirty="0">
                <a:solidFill>
                  <a:srgbClr val="000080"/>
                </a:solidFill>
              </a:rPr>
              <a:t>null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assert.equal</a:t>
            </a:r>
            <a:r>
              <a:rPr dirty="0"/>
              <a:t>(</a:t>
            </a:r>
            <a:r>
              <a:rPr dirty="0">
                <a:solidFill>
                  <a:srgbClr val="0000FF"/>
                </a:solidFill>
              </a:rPr>
              <a:t>1</a:t>
            </a:r>
            <a:r>
              <a:rPr dirty="0"/>
              <a:t>, </a:t>
            </a:r>
            <a:r>
              <a:rPr dirty="0" err="1"/>
              <a:t>result.result.n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 b="1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0" dirty="0">
                <a:solidFill>
                  <a:srgbClr val="000000"/>
                </a:solidFill>
              </a:rPr>
              <a:t>    </a:t>
            </a:r>
            <a:r>
              <a:rPr b="0" dirty="0" err="1">
                <a:solidFill>
                  <a:srgbClr val="000000"/>
                </a:solidFill>
              </a:rPr>
              <a:t>console.log</a:t>
            </a:r>
            <a:r>
              <a:rPr b="0" dirty="0">
                <a:solidFill>
                  <a:srgbClr val="000000"/>
                </a:solidFill>
              </a:rPr>
              <a:t>(</a:t>
            </a:r>
            <a:r>
              <a:rPr dirty="0"/>
              <a:t>"Updated the document with the field a equal to 2"</a:t>
            </a:r>
            <a:r>
              <a:rPr b="0" dirty="0">
                <a:solidFill>
                  <a:srgbClr val="000000"/>
                </a:solidFill>
              </a:rPr>
              <a:t>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callback(result);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});  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}</a:t>
            </a:r>
          </a:p>
        </p:txBody>
      </p:sp>
      <p:sp>
        <p:nvSpPr>
          <p:cNvPr id="208" name="Slide Number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Mongo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Mongodb</a:t>
            </a:r>
          </a:p>
        </p:txBody>
      </p:sp>
      <p:sp>
        <p:nvSpPr>
          <p:cNvPr id="211" name="Opération depuis Node.Js…"/>
          <p:cNvSpPr txBox="1"/>
          <p:nvPr/>
        </p:nvSpPr>
        <p:spPr>
          <a:xfrm>
            <a:off x="507358" y="-539147"/>
            <a:ext cx="10386064" cy="117462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lang="fr-FR"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lang="fr-FR"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lang="fr-FR"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 err="1"/>
              <a:t>Opération</a:t>
            </a:r>
            <a:r>
              <a:rPr dirty="0"/>
              <a:t> </a:t>
            </a:r>
            <a:r>
              <a:rPr dirty="0" err="1"/>
              <a:t>depuis</a:t>
            </a:r>
            <a:r>
              <a:rPr dirty="0"/>
              <a:t> </a:t>
            </a:r>
            <a:r>
              <a:rPr dirty="0" err="1"/>
              <a:t>Node.Js</a:t>
            </a:r>
            <a:endParaRPr dirty="0"/>
          </a:p>
          <a:p>
            <a:pPr algn="l" defTabSz="457200">
              <a:lnSpc>
                <a:spcPct val="150000"/>
              </a:lnSpc>
              <a:defRPr sz="23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Mise </a:t>
            </a:r>
            <a:r>
              <a:rPr dirty="0" err="1"/>
              <a:t>à</a:t>
            </a:r>
            <a:r>
              <a:rPr dirty="0"/>
              <a:t> jour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&gt;</a:t>
            </a: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</a:t>
            </a:r>
            <a:r>
              <a:rPr dirty="0" err="1"/>
              <a:t>MongoClient</a:t>
            </a:r>
            <a:r>
              <a:rPr dirty="0"/>
              <a:t> = require(</a:t>
            </a:r>
            <a:r>
              <a:rPr b="1" dirty="0">
                <a:solidFill>
                  <a:srgbClr val="008000"/>
                </a:solidFill>
              </a:rPr>
              <a:t>'</a:t>
            </a:r>
            <a:r>
              <a:rPr b="1" dirty="0" err="1">
                <a:solidFill>
                  <a:srgbClr val="008000"/>
                </a:solidFill>
              </a:rPr>
              <a:t>mongodb</a:t>
            </a:r>
            <a:r>
              <a:rPr b="1" dirty="0">
                <a:solidFill>
                  <a:srgbClr val="008000"/>
                </a:solidFill>
              </a:rPr>
              <a:t>'</a:t>
            </a:r>
            <a:r>
              <a:rPr dirty="0"/>
              <a:t>).</a:t>
            </a:r>
            <a:r>
              <a:rPr dirty="0" err="1"/>
              <a:t>MongoClient</a:t>
            </a:r>
            <a:r>
              <a:rPr dirty="0"/>
              <a:t>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assert = require(</a:t>
            </a:r>
            <a:r>
              <a:rPr b="1" dirty="0">
                <a:solidFill>
                  <a:srgbClr val="008000"/>
                </a:solidFill>
              </a:rPr>
              <a:t>'assert'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// Connection URL</a:t>
            </a:r>
            <a:endParaRPr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900" b="1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000080"/>
                </a:solidFill>
              </a:rPr>
              <a:t>const</a:t>
            </a:r>
            <a:r>
              <a:rPr b="0" dirty="0">
                <a:solidFill>
                  <a:srgbClr val="000000"/>
                </a:solidFill>
              </a:rPr>
              <a:t> </a:t>
            </a:r>
            <a:r>
              <a:rPr b="0" dirty="0" err="1">
                <a:solidFill>
                  <a:srgbClr val="000000"/>
                </a:solidFill>
              </a:rPr>
              <a:t>url</a:t>
            </a:r>
            <a:r>
              <a:rPr b="0" dirty="0">
                <a:solidFill>
                  <a:srgbClr val="000000"/>
                </a:solidFill>
              </a:rPr>
              <a:t> = </a:t>
            </a:r>
            <a:r>
              <a:rPr dirty="0"/>
              <a:t>'</a:t>
            </a:r>
            <a:r>
              <a:rPr dirty="0" err="1"/>
              <a:t>mongodb</a:t>
            </a:r>
            <a:r>
              <a:rPr dirty="0"/>
              <a:t>://localhost:27017'</a:t>
            </a:r>
            <a:r>
              <a:rPr b="0"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lnSpc>
                <a:spcPts val="3700"/>
              </a:lnSpc>
              <a:defRPr sz="19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// Database Name</a:t>
            </a:r>
            <a:endParaRPr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900" b="1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>
                <a:solidFill>
                  <a:srgbClr val="000080"/>
                </a:solidFill>
              </a:rPr>
              <a:t>const</a:t>
            </a:r>
            <a:r>
              <a:rPr b="0" dirty="0">
                <a:solidFill>
                  <a:srgbClr val="000000"/>
                </a:solidFill>
              </a:rPr>
              <a:t> </a:t>
            </a:r>
            <a:r>
              <a:rPr b="0" dirty="0" err="1">
                <a:solidFill>
                  <a:srgbClr val="000000"/>
                </a:solidFill>
              </a:rPr>
              <a:t>dbName</a:t>
            </a:r>
            <a:r>
              <a:rPr b="0" dirty="0">
                <a:solidFill>
                  <a:srgbClr val="000000"/>
                </a:solidFill>
              </a:rPr>
              <a:t> = </a:t>
            </a:r>
            <a:r>
              <a:rPr dirty="0"/>
              <a:t>'</a:t>
            </a:r>
            <a:r>
              <a:rPr dirty="0" err="1"/>
              <a:t>myproject</a:t>
            </a:r>
            <a:r>
              <a:rPr dirty="0"/>
              <a:t>'</a:t>
            </a:r>
            <a:r>
              <a:rPr b="0"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client = </a:t>
            </a:r>
            <a:r>
              <a:rPr b="1" dirty="0">
                <a:solidFill>
                  <a:srgbClr val="000080"/>
                </a:solidFill>
              </a:rPr>
              <a:t>new</a:t>
            </a:r>
            <a:r>
              <a:rPr dirty="0"/>
              <a:t> </a:t>
            </a:r>
            <a:r>
              <a:rPr dirty="0" err="1"/>
              <a:t>MongoClient</a:t>
            </a:r>
            <a:r>
              <a:rPr dirty="0"/>
              <a:t>(</a:t>
            </a:r>
            <a:r>
              <a:rPr dirty="0" err="1"/>
              <a:t>url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// Use connect method to connect to the server</a:t>
            </a:r>
            <a:endParaRPr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 err="1"/>
              <a:t>client.connect</a:t>
            </a:r>
            <a:r>
              <a:rPr dirty="0"/>
              <a:t>(</a:t>
            </a:r>
            <a:r>
              <a:rPr b="1" dirty="0">
                <a:solidFill>
                  <a:srgbClr val="000080"/>
                </a:solidFill>
              </a:rPr>
              <a:t>function</a:t>
            </a:r>
            <a:r>
              <a:rPr dirty="0"/>
              <a:t>(err) {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assert.equal</a:t>
            </a:r>
            <a:r>
              <a:rPr dirty="0"/>
              <a:t>(</a:t>
            </a:r>
            <a:r>
              <a:rPr b="1" dirty="0">
                <a:solidFill>
                  <a:srgbClr val="000080"/>
                </a:solidFill>
              </a:rPr>
              <a:t>null</a:t>
            </a:r>
            <a:r>
              <a:rPr dirty="0"/>
              <a:t>, err);</a:t>
            </a:r>
          </a:p>
          <a:p>
            <a:pPr algn="l" defTabSz="457200">
              <a:lnSpc>
                <a:spcPts val="3700"/>
              </a:lnSpc>
              <a:defRPr sz="1900" b="1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0" dirty="0">
                <a:solidFill>
                  <a:srgbClr val="000000"/>
                </a:solidFill>
              </a:rPr>
              <a:t>  </a:t>
            </a:r>
            <a:r>
              <a:rPr b="0" dirty="0" err="1">
                <a:solidFill>
                  <a:srgbClr val="000000"/>
                </a:solidFill>
              </a:rPr>
              <a:t>console.log</a:t>
            </a:r>
            <a:r>
              <a:rPr b="0" dirty="0">
                <a:solidFill>
                  <a:srgbClr val="000000"/>
                </a:solidFill>
              </a:rPr>
              <a:t>(</a:t>
            </a:r>
            <a:r>
              <a:rPr dirty="0"/>
              <a:t>"Connected successfully to server"</a:t>
            </a:r>
            <a:r>
              <a:rPr b="0" dirty="0">
                <a:solidFill>
                  <a:srgbClr val="000000"/>
                </a:solidFill>
              </a:rPr>
              <a:t>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</a:t>
            </a:r>
            <a:r>
              <a:rPr dirty="0" err="1"/>
              <a:t>db</a:t>
            </a:r>
            <a:r>
              <a:rPr dirty="0"/>
              <a:t> = </a:t>
            </a:r>
            <a:r>
              <a:rPr dirty="0" err="1"/>
              <a:t>client.db</a:t>
            </a:r>
            <a:r>
              <a:rPr dirty="0"/>
              <a:t>(</a:t>
            </a:r>
            <a:r>
              <a:rPr dirty="0" err="1"/>
              <a:t>dbName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insertDocuments</a:t>
            </a:r>
            <a:r>
              <a:rPr dirty="0"/>
              <a:t>(</a:t>
            </a:r>
            <a:r>
              <a:rPr dirty="0" err="1"/>
              <a:t>db</a:t>
            </a:r>
            <a:r>
              <a:rPr dirty="0"/>
              <a:t>, </a:t>
            </a:r>
            <a:r>
              <a:rPr b="1" dirty="0">
                <a:solidFill>
                  <a:srgbClr val="000080"/>
                </a:solidFill>
              </a:rPr>
              <a:t>function</a:t>
            </a:r>
            <a:r>
              <a:rPr dirty="0"/>
              <a:t>() {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updateDocument</a:t>
            </a:r>
            <a:r>
              <a:rPr dirty="0"/>
              <a:t>(</a:t>
            </a:r>
            <a:r>
              <a:rPr dirty="0" err="1"/>
              <a:t>db</a:t>
            </a:r>
            <a:r>
              <a:rPr dirty="0"/>
              <a:t>, </a:t>
            </a:r>
            <a:r>
              <a:rPr b="1" dirty="0">
                <a:solidFill>
                  <a:srgbClr val="000080"/>
                </a:solidFill>
              </a:rPr>
              <a:t>function</a:t>
            </a:r>
            <a:r>
              <a:rPr dirty="0"/>
              <a:t>() {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 </a:t>
            </a:r>
            <a:r>
              <a:rPr dirty="0" err="1"/>
              <a:t>client.close</a:t>
            </a:r>
            <a:r>
              <a:rPr dirty="0"/>
              <a:t>();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});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});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});</a:t>
            </a:r>
          </a:p>
        </p:txBody>
      </p:sp>
      <p:sp>
        <p:nvSpPr>
          <p:cNvPr id="212" name="Slide Number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Mongo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Mongodb</a:t>
            </a:r>
          </a:p>
        </p:txBody>
      </p:sp>
      <p:sp>
        <p:nvSpPr>
          <p:cNvPr id="215" name="Opération depuis Node.Js…"/>
          <p:cNvSpPr txBox="1"/>
          <p:nvPr/>
        </p:nvSpPr>
        <p:spPr>
          <a:xfrm>
            <a:off x="507358" y="1390869"/>
            <a:ext cx="10386064" cy="78862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 err="1"/>
              <a:t>Opération</a:t>
            </a:r>
            <a:r>
              <a:rPr lang="fr-FR" dirty="0"/>
              <a:t>s</a:t>
            </a:r>
            <a:r>
              <a:rPr dirty="0"/>
              <a:t> </a:t>
            </a:r>
            <a:r>
              <a:rPr dirty="0" err="1"/>
              <a:t>depuis</a:t>
            </a:r>
            <a:r>
              <a:rPr dirty="0"/>
              <a:t> </a:t>
            </a:r>
            <a:r>
              <a:rPr dirty="0" err="1"/>
              <a:t>Node.Js</a:t>
            </a:r>
            <a:endParaRPr dirty="0"/>
          </a:p>
          <a:p>
            <a:pPr algn="l" defTabSz="457200">
              <a:defRPr sz="10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50000"/>
              </a:lnSpc>
              <a:defRPr sz="22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50000"/>
              </a:lnSpc>
              <a:defRPr sz="23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b="1" dirty="0"/>
              <a:t>Suppression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</a:t>
            </a:r>
            <a:r>
              <a:rPr dirty="0" err="1"/>
              <a:t>removeDocument</a:t>
            </a:r>
            <a:r>
              <a:rPr dirty="0"/>
              <a:t> = </a:t>
            </a:r>
            <a:r>
              <a:rPr b="1" dirty="0">
                <a:solidFill>
                  <a:srgbClr val="000080"/>
                </a:solidFill>
              </a:rPr>
              <a:t>function</a:t>
            </a:r>
            <a:r>
              <a:rPr dirty="0"/>
              <a:t>(</a:t>
            </a:r>
            <a:r>
              <a:rPr dirty="0" err="1"/>
              <a:t>db</a:t>
            </a:r>
            <a:r>
              <a:rPr dirty="0"/>
              <a:t>, callback) {</a:t>
            </a:r>
          </a:p>
          <a:p>
            <a:pPr algn="l" defTabSz="457200">
              <a:lnSpc>
                <a:spcPts val="3700"/>
              </a:lnSpc>
              <a:defRPr sz="13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i="0" dirty="0">
                <a:solidFill>
                  <a:srgbClr val="000000"/>
                </a:solidFill>
              </a:rPr>
              <a:t>  </a:t>
            </a:r>
            <a:r>
              <a:rPr sz="1900" dirty="0"/>
              <a:t>// Get the documents collection</a:t>
            </a:r>
            <a:endParaRPr sz="1900"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collection = </a:t>
            </a:r>
            <a:r>
              <a:rPr dirty="0" err="1"/>
              <a:t>db.collection</a:t>
            </a:r>
            <a:r>
              <a:rPr dirty="0"/>
              <a:t>(</a:t>
            </a:r>
            <a:r>
              <a:rPr b="1" dirty="0">
                <a:solidFill>
                  <a:srgbClr val="008000"/>
                </a:solidFill>
              </a:rPr>
              <a:t>'documents'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 i="1">
                <a:solidFill>
                  <a:srgbClr val="80808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i="0" dirty="0">
                <a:solidFill>
                  <a:srgbClr val="000000"/>
                </a:solidFill>
              </a:rPr>
              <a:t>  </a:t>
            </a:r>
            <a:r>
              <a:rPr dirty="0"/>
              <a:t>// Delete document where a is 3</a:t>
            </a:r>
            <a:endParaRPr i="0" dirty="0">
              <a:solidFill>
                <a:srgbClr val="000000"/>
              </a:solidFill>
            </a:endParaRP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dirty="0" err="1"/>
              <a:t>collection.deleteOne</a:t>
            </a:r>
            <a:r>
              <a:rPr dirty="0"/>
              <a:t>({ a : </a:t>
            </a:r>
            <a:r>
              <a:rPr dirty="0">
                <a:solidFill>
                  <a:srgbClr val="0000FF"/>
                </a:solidFill>
              </a:rPr>
              <a:t>3</a:t>
            </a:r>
            <a:r>
              <a:rPr dirty="0"/>
              <a:t> }, </a:t>
            </a:r>
            <a:r>
              <a:rPr b="1" dirty="0">
                <a:solidFill>
                  <a:srgbClr val="000080"/>
                </a:solidFill>
              </a:rPr>
              <a:t>function</a:t>
            </a:r>
            <a:r>
              <a:rPr dirty="0"/>
              <a:t>(err, result) {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assert.equal</a:t>
            </a:r>
            <a:r>
              <a:rPr dirty="0"/>
              <a:t>(err, </a:t>
            </a:r>
            <a:r>
              <a:rPr b="1" dirty="0">
                <a:solidFill>
                  <a:srgbClr val="000080"/>
                </a:solidFill>
              </a:rPr>
              <a:t>null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</a:t>
            </a:r>
            <a:r>
              <a:rPr dirty="0" err="1"/>
              <a:t>assert.equal</a:t>
            </a:r>
            <a:r>
              <a:rPr dirty="0"/>
              <a:t>(</a:t>
            </a:r>
            <a:r>
              <a:rPr dirty="0">
                <a:solidFill>
                  <a:srgbClr val="0000FF"/>
                </a:solidFill>
              </a:rPr>
              <a:t>1</a:t>
            </a:r>
            <a:r>
              <a:rPr dirty="0"/>
              <a:t>, </a:t>
            </a:r>
            <a:r>
              <a:rPr dirty="0" err="1"/>
              <a:t>result.result.n</a:t>
            </a:r>
            <a:r>
              <a:rPr dirty="0"/>
              <a:t>);</a:t>
            </a:r>
          </a:p>
          <a:p>
            <a:pPr algn="l" defTabSz="457200">
              <a:lnSpc>
                <a:spcPts val="3700"/>
              </a:lnSpc>
              <a:defRPr sz="1900" b="1">
                <a:solidFill>
                  <a:srgbClr val="008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b="0" dirty="0">
                <a:solidFill>
                  <a:srgbClr val="000000"/>
                </a:solidFill>
              </a:rPr>
              <a:t>    </a:t>
            </a:r>
            <a:r>
              <a:rPr b="0" dirty="0" err="1">
                <a:solidFill>
                  <a:srgbClr val="000000"/>
                </a:solidFill>
              </a:rPr>
              <a:t>console.log</a:t>
            </a:r>
            <a:r>
              <a:rPr b="0" dirty="0">
                <a:solidFill>
                  <a:srgbClr val="000000"/>
                </a:solidFill>
              </a:rPr>
              <a:t>(</a:t>
            </a:r>
            <a:r>
              <a:rPr dirty="0"/>
              <a:t>"Removed the document with the field a equal to 3"</a:t>
            </a:r>
            <a:r>
              <a:rPr b="0" dirty="0">
                <a:solidFill>
                  <a:srgbClr val="000000"/>
                </a:solidFill>
              </a:rPr>
              <a:t>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callback(result);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});    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}</a:t>
            </a:r>
          </a:p>
        </p:txBody>
      </p:sp>
      <p:sp>
        <p:nvSpPr>
          <p:cNvPr id="216" name="Slide Number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25</a:t>
            </a:fld>
            <a:endParaRPr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Mongo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Mongodb</a:t>
            </a:r>
          </a:p>
        </p:txBody>
      </p:sp>
      <p:sp>
        <p:nvSpPr>
          <p:cNvPr id="219" name="Opération depuis Node.Js…"/>
          <p:cNvSpPr txBox="1"/>
          <p:nvPr/>
        </p:nvSpPr>
        <p:spPr>
          <a:xfrm>
            <a:off x="507358" y="1705058"/>
            <a:ext cx="10386064" cy="7257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 err="1"/>
              <a:t>Opération</a:t>
            </a:r>
            <a:r>
              <a:rPr dirty="0"/>
              <a:t> </a:t>
            </a:r>
            <a:r>
              <a:rPr dirty="0" err="1"/>
              <a:t>depuis</a:t>
            </a:r>
            <a:r>
              <a:rPr dirty="0"/>
              <a:t> </a:t>
            </a:r>
            <a:r>
              <a:rPr dirty="0" err="1"/>
              <a:t>Node.Js</a:t>
            </a:r>
            <a:endParaRPr dirty="0"/>
          </a:p>
          <a:p>
            <a:pPr algn="l" defTabSz="457200">
              <a:lnSpc>
                <a:spcPct val="150000"/>
              </a:lnSpc>
              <a:defRPr sz="22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50000"/>
              </a:lnSpc>
              <a:defRPr sz="23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 err="1"/>
              <a:t>Création</a:t>
            </a:r>
            <a:r>
              <a:rPr dirty="0"/>
              <a:t> </a:t>
            </a:r>
            <a:r>
              <a:rPr dirty="0" err="1"/>
              <a:t>d’index</a:t>
            </a:r>
            <a:endParaRPr dirty="0"/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b="1" dirty="0">
                <a:solidFill>
                  <a:srgbClr val="000080"/>
                </a:solidFill>
              </a:rPr>
              <a:t>const</a:t>
            </a:r>
            <a:r>
              <a:rPr dirty="0"/>
              <a:t> </a:t>
            </a:r>
            <a:r>
              <a:rPr dirty="0" err="1"/>
              <a:t>indexCollection</a:t>
            </a:r>
            <a:r>
              <a:rPr dirty="0"/>
              <a:t> = </a:t>
            </a:r>
            <a:r>
              <a:rPr b="1" dirty="0">
                <a:solidFill>
                  <a:srgbClr val="000080"/>
                </a:solidFill>
              </a:rPr>
              <a:t>function</a:t>
            </a:r>
            <a:r>
              <a:rPr dirty="0"/>
              <a:t>(</a:t>
            </a:r>
            <a:r>
              <a:rPr dirty="0" err="1"/>
              <a:t>db</a:t>
            </a:r>
            <a:r>
              <a:rPr dirty="0"/>
              <a:t>, callback) {</a:t>
            </a:r>
          </a:p>
          <a:p>
            <a:pPr algn="l" defTabSz="457200">
              <a:lnSpc>
                <a:spcPts val="3700"/>
              </a:lnSpc>
              <a:defRPr sz="13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</a:t>
            </a:r>
            <a:r>
              <a:rPr sz="1900" dirty="0" err="1"/>
              <a:t>db.collection</a:t>
            </a:r>
            <a:r>
              <a:rPr sz="1900" dirty="0"/>
              <a:t>(</a:t>
            </a:r>
            <a:r>
              <a:rPr sz="1900" b="1" dirty="0">
                <a:solidFill>
                  <a:srgbClr val="008000"/>
                </a:solidFill>
              </a:rPr>
              <a:t>'documents'</a:t>
            </a:r>
            <a:r>
              <a:rPr sz="1900" dirty="0"/>
              <a:t>).</a:t>
            </a:r>
            <a:r>
              <a:rPr sz="1900" dirty="0" err="1"/>
              <a:t>createIndex</a:t>
            </a:r>
            <a:r>
              <a:rPr sz="1900" dirty="0"/>
              <a:t>(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{ </a:t>
            </a:r>
            <a:r>
              <a:rPr b="1" dirty="0">
                <a:solidFill>
                  <a:srgbClr val="008000"/>
                </a:solidFill>
              </a:rPr>
              <a:t>"a"</a:t>
            </a:r>
            <a:r>
              <a:rPr dirty="0"/>
              <a:t>: </a:t>
            </a:r>
            <a:r>
              <a:rPr dirty="0">
                <a:solidFill>
                  <a:srgbClr val="0000FF"/>
                </a:solidFill>
              </a:rPr>
              <a:t>1</a:t>
            </a:r>
            <a:r>
              <a:rPr dirty="0"/>
              <a:t> },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 </a:t>
            </a:r>
            <a:r>
              <a:rPr b="1" dirty="0">
                <a:solidFill>
                  <a:srgbClr val="000080"/>
                </a:solidFill>
              </a:rPr>
              <a:t>null</a:t>
            </a:r>
            <a:r>
              <a:rPr dirty="0"/>
              <a:t>,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 </a:t>
            </a:r>
            <a:r>
              <a:rPr b="1" dirty="0">
                <a:solidFill>
                  <a:srgbClr val="000080"/>
                </a:solidFill>
              </a:rPr>
              <a:t>function</a:t>
            </a:r>
            <a:r>
              <a:rPr dirty="0"/>
              <a:t>(err, results) {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   </a:t>
            </a:r>
            <a:r>
              <a:rPr dirty="0" err="1"/>
              <a:t>console.log</a:t>
            </a:r>
            <a:r>
              <a:rPr dirty="0"/>
              <a:t>(results);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    callback();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  }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  );</a:t>
            </a:r>
          </a:p>
          <a:p>
            <a:pPr algn="l" defTabSz="457200">
              <a:lnSpc>
                <a:spcPts val="3700"/>
              </a:lnSpc>
              <a:defRPr sz="1900">
                <a:solidFill>
                  <a:srgbClr val="000000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};</a:t>
            </a:r>
          </a:p>
        </p:txBody>
      </p:sp>
      <p:sp>
        <p:nvSpPr>
          <p:cNvPr id="220" name="Slide Number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Mongo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Mongodb</a:t>
            </a:r>
          </a:p>
        </p:txBody>
      </p:sp>
      <p:sp>
        <p:nvSpPr>
          <p:cNvPr id="219" name="Opération depuis Node.Js…"/>
          <p:cNvSpPr txBox="1"/>
          <p:nvPr/>
        </p:nvSpPr>
        <p:spPr>
          <a:xfrm>
            <a:off x="507358" y="3998922"/>
            <a:ext cx="10386064" cy="26701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fr-FR" dirty="0"/>
              <a:t>Pour aller loin</a:t>
            </a:r>
            <a:endParaRPr dirty="0"/>
          </a:p>
          <a:p>
            <a:pPr algn="l" defTabSz="457200">
              <a:lnSpc>
                <a:spcPct val="150000"/>
              </a:lnSpc>
              <a:defRPr sz="22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50000"/>
              </a:lnSpc>
              <a:defRPr sz="23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fr-FR" dirty="0"/>
              <a:t>https://</a:t>
            </a:r>
            <a:r>
              <a:rPr lang="fr-FR" dirty="0" err="1"/>
              <a:t>docs.mongodb.com</a:t>
            </a:r>
            <a:r>
              <a:rPr lang="fr-FR" dirty="0"/>
              <a:t>/drivers/</a:t>
            </a:r>
            <a:r>
              <a:rPr lang="fr-FR" dirty="0" err="1"/>
              <a:t>node</a:t>
            </a:r>
            <a:r>
              <a:rPr lang="fr-FR" dirty="0"/>
              <a:t>/usage-</a:t>
            </a:r>
            <a:r>
              <a:rPr lang="fr-FR" dirty="0" err="1"/>
              <a:t>examples</a:t>
            </a:r>
            <a:endParaRPr dirty="0"/>
          </a:p>
        </p:txBody>
      </p:sp>
      <p:sp>
        <p:nvSpPr>
          <p:cNvPr id="220" name="Slide Number"/>
          <p:cNvSpPr txBox="1"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0301771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NoSQL"/>
          <p:cNvSpPr txBox="1">
            <a:spLocks noGrp="1"/>
          </p:cNvSpPr>
          <p:nvPr>
            <p:ph type="title"/>
          </p:nvPr>
        </p:nvSpPr>
        <p:spPr>
          <a:xfrm>
            <a:off x="355600" y="254000"/>
            <a:ext cx="12293600" cy="1127622"/>
          </a:xfrm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NoSQL</a:t>
            </a:r>
          </a:p>
        </p:txBody>
      </p:sp>
      <p:sp>
        <p:nvSpPr>
          <p:cNvPr id="128" name="Volume…"/>
          <p:cNvSpPr txBox="1"/>
          <p:nvPr/>
        </p:nvSpPr>
        <p:spPr>
          <a:xfrm>
            <a:off x="875658" y="3664660"/>
            <a:ext cx="10386064" cy="1954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71669" indent="-271669" algn="l" defTabSz="355600">
              <a:lnSpc>
                <a:spcPct val="15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/>
              <a:t>Volume</a:t>
            </a:r>
          </a:p>
          <a:p>
            <a:pPr marL="271669" indent="-271669" algn="l" defTabSz="355600">
              <a:lnSpc>
                <a:spcPct val="15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 err="1"/>
              <a:t>Variété</a:t>
            </a:r>
            <a:endParaRPr sz="2800" dirty="0"/>
          </a:p>
          <a:p>
            <a:pPr marL="271669" indent="-271669" algn="l" defTabSz="355600">
              <a:lnSpc>
                <a:spcPct val="15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 err="1"/>
              <a:t>Vélocité</a:t>
            </a:r>
            <a:endParaRPr sz="2800" dirty="0"/>
          </a:p>
        </p:txBody>
      </p:sp>
      <p:sp>
        <p:nvSpPr>
          <p:cNvPr id="12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NoSQL"/>
          <p:cNvSpPr txBox="1">
            <a:spLocks noGrp="1"/>
          </p:cNvSpPr>
          <p:nvPr>
            <p:ph type="title"/>
          </p:nvPr>
        </p:nvSpPr>
        <p:spPr>
          <a:xfrm>
            <a:off x="355600" y="254000"/>
            <a:ext cx="12293600" cy="1127622"/>
          </a:xfrm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NoSQL</a:t>
            </a:r>
          </a:p>
        </p:txBody>
      </p:sp>
      <p:sp>
        <p:nvSpPr>
          <p:cNvPr id="132" name="Text"/>
          <p:cNvSpPr txBox="1"/>
          <p:nvPr/>
        </p:nvSpPr>
        <p:spPr>
          <a:xfrm>
            <a:off x="875658" y="2641351"/>
            <a:ext cx="10386064" cy="40009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355600">
              <a:lnSpc>
                <a:spcPct val="150000"/>
              </a:lnSpc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pic>
        <p:nvPicPr>
          <p:cNvPr id="13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658" y="2641351"/>
            <a:ext cx="9737378" cy="4925776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ype de base noda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dirty="0"/>
              <a:t>Type de base </a:t>
            </a:r>
            <a:r>
              <a:rPr lang="fr-FR" dirty="0"/>
              <a:t>NOSQL</a:t>
            </a:r>
            <a:endParaRPr dirty="0"/>
          </a:p>
        </p:txBody>
      </p:sp>
      <p:sp>
        <p:nvSpPr>
          <p:cNvPr id="137" name="Clés valeurs: données stockées sous forme de clé valeurs. Exemple: Redis…"/>
          <p:cNvSpPr txBox="1"/>
          <p:nvPr/>
        </p:nvSpPr>
        <p:spPr>
          <a:xfrm>
            <a:off x="725548" y="2283782"/>
            <a:ext cx="11923652" cy="53462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271669" indent="-271669" algn="l" defTabSz="355600">
              <a:lnSpc>
                <a:spcPct val="15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b="1" dirty="0" err="1"/>
              <a:t>Clés</a:t>
            </a:r>
            <a:r>
              <a:rPr sz="2800" b="1" dirty="0"/>
              <a:t> </a:t>
            </a:r>
            <a:r>
              <a:rPr sz="2800" b="1" dirty="0" err="1"/>
              <a:t>valeurs</a:t>
            </a:r>
            <a:r>
              <a:rPr sz="2800" dirty="0"/>
              <a:t>: </a:t>
            </a:r>
            <a:r>
              <a:rPr sz="2800" dirty="0" err="1"/>
              <a:t>données</a:t>
            </a:r>
            <a:r>
              <a:rPr sz="2800" dirty="0"/>
              <a:t> </a:t>
            </a:r>
            <a:r>
              <a:rPr sz="2800" dirty="0" err="1"/>
              <a:t>stockées</a:t>
            </a:r>
            <a:r>
              <a:rPr sz="2800" dirty="0"/>
              <a:t> sous </a:t>
            </a:r>
            <a:r>
              <a:rPr sz="2800" dirty="0" err="1"/>
              <a:t>forme</a:t>
            </a:r>
            <a:r>
              <a:rPr sz="2800" dirty="0"/>
              <a:t> de </a:t>
            </a:r>
            <a:r>
              <a:rPr sz="2800" dirty="0" err="1"/>
              <a:t>clé</a:t>
            </a:r>
            <a:r>
              <a:rPr sz="2800" dirty="0"/>
              <a:t> </a:t>
            </a:r>
            <a:r>
              <a:rPr sz="2800" dirty="0" err="1"/>
              <a:t>valeurs</a:t>
            </a:r>
            <a:r>
              <a:rPr sz="2800" dirty="0"/>
              <a:t>. </a:t>
            </a:r>
            <a:r>
              <a:rPr sz="2800" dirty="0" err="1"/>
              <a:t>Exemple</a:t>
            </a:r>
            <a:r>
              <a:rPr sz="2800" dirty="0"/>
              <a:t>: Redis</a:t>
            </a:r>
          </a:p>
          <a:p>
            <a:pPr marL="271669" indent="-271669" algn="l" defTabSz="355600">
              <a:lnSpc>
                <a:spcPct val="15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b="1" dirty="0" err="1"/>
              <a:t>Orientée</a:t>
            </a:r>
            <a:r>
              <a:rPr sz="2800" b="1" dirty="0"/>
              <a:t> documents</a:t>
            </a:r>
            <a:r>
              <a:rPr sz="2800" dirty="0"/>
              <a:t>: Base de </a:t>
            </a:r>
            <a:r>
              <a:rPr sz="2800" dirty="0" err="1"/>
              <a:t>données</a:t>
            </a:r>
            <a:r>
              <a:rPr sz="2800" dirty="0"/>
              <a:t> semi-</a:t>
            </a:r>
            <a:r>
              <a:rPr sz="2800" dirty="0" err="1"/>
              <a:t>structurée</a:t>
            </a:r>
            <a:r>
              <a:rPr sz="2800" dirty="0"/>
              <a:t>. </a:t>
            </a:r>
            <a:r>
              <a:rPr sz="2800" dirty="0" err="1"/>
              <a:t>Exemple</a:t>
            </a:r>
            <a:r>
              <a:rPr sz="2800" dirty="0"/>
              <a:t>: </a:t>
            </a:r>
            <a:r>
              <a:rPr sz="2800" dirty="0" err="1"/>
              <a:t>MongoDb</a:t>
            </a:r>
            <a:endParaRPr sz="2800" dirty="0"/>
          </a:p>
          <a:p>
            <a:pPr marL="271669" indent="-271669" algn="l" defTabSz="355600">
              <a:lnSpc>
                <a:spcPct val="15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b="1" dirty="0" err="1"/>
              <a:t>Orientée</a:t>
            </a:r>
            <a:r>
              <a:rPr sz="2800" b="1" dirty="0"/>
              <a:t> </a:t>
            </a:r>
            <a:r>
              <a:rPr sz="2800" b="1" dirty="0" err="1"/>
              <a:t>colonnes</a:t>
            </a:r>
            <a:r>
              <a:rPr sz="2800" dirty="0"/>
              <a:t>: Base de </a:t>
            </a:r>
            <a:r>
              <a:rPr sz="2800" dirty="0" err="1"/>
              <a:t>données</a:t>
            </a:r>
            <a:r>
              <a:rPr sz="2800" dirty="0"/>
              <a:t> </a:t>
            </a:r>
            <a:r>
              <a:rPr sz="2800" dirty="0" err="1"/>
              <a:t>à</a:t>
            </a:r>
            <a:r>
              <a:rPr sz="2800" dirty="0"/>
              <a:t> </a:t>
            </a:r>
            <a:r>
              <a:rPr sz="2800" dirty="0" err="1"/>
              <a:t>colonnes</a:t>
            </a:r>
            <a:r>
              <a:rPr sz="2800" dirty="0"/>
              <a:t> variables. </a:t>
            </a:r>
            <a:r>
              <a:rPr sz="2800" dirty="0" err="1"/>
              <a:t>Exemple</a:t>
            </a:r>
            <a:r>
              <a:rPr sz="2800" dirty="0"/>
              <a:t>: </a:t>
            </a:r>
            <a:r>
              <a:rPr sz="2800" dirty="0" err="1"/>
              <a:t>Hbase</a:t>
            </a:r>
            <a:endParaRPr sz="2800" dirty="0"/>
          </a:p>
          <a:p>
            <a:pPr marL="271669" indent="-271669" algn="l" defTabSz="355600">
              <a:lnSpc>
                <a:spcPct val="15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b="1" dirty="0" err="1"/>
              <a:t>Orientée</a:t>
            </a:r>
            <a:r>
              <a:rPr sz="2800" b="1" dirty="0"/>
              <a:t> </a:t>
            </a:r>
            <a:r>
              <a:rPr sz="2800" b="1" dirty="0" err="1"/>
              <a:t>graphe</a:t>
            </a:r>
            <a:r>
              <a:rPr sz="2800" dirty="0"/>
              <a:t>: base de </a:t>
            </a:r>
            <a:r>
              <a:rPr sz="2800" dirty="0" err="1"/>
              <a:t>données</a:t>
            </a:r>
            <a:r>
              <a:rPr sz="2800" dirty="0"/>
              <a:t> </a:t>
            </a:r>
            <a:r>
              <a:rPr sz="2800" dirty="0" err="1"/>
              <a:t>basée</a:t>
            </a:r>
            <a:r>
              <a:rPr sz="2800" dirty="0"/>
              <a:t> sur la </a:t>
            </a:r>
            <a:r>
              <a:rPr sz="2800" dirty="0" err="1"/>
              <a:t>théorie</a:t>
            </a:r>
            <a:r>
              <a:rPr sz="2800" dirty="0"/>
              <a:t> des </a:t>
            </a:r>
            <a:r>
              <a:rPr sz="2800" dirty="0" err="1"/>
              <a:t>graphes</a:t>
            </a:r>
            <a:r>
              <a:rPr sz="2800" dirty="0"/>
              <a:t>. Exemple:Neo4j</a:t>
            </a:r>
          </a:p>
        </p:txBody>
      </p:sp>
      <p:sp>
        <p:nvSpPr>
          <p:cNvPr id="138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MonGo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MonGodb</a:t>
            </a:r>
          </a:p>
        </p:txBody>
      </p:sp>
      <p:sp>
        <p:nvSpPr>
          <p:cNvPr id="141" name="Base de donnée orientée document"/>
          <p:cNvSpPr txBox="1"/>
          <p:nvPr/>
        </p:nvSpPr>
        <p:spPr>
          <a:xfrm>
            <a:off x="710558" y="3494801"/>
            <a:ext cx="10386064" cy="18876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/>
              <a:t>Base de </a:t>
            </a:r>
            <a:r>
              <a:rPr sz="2800" dirty="0" err="1"/>
              <a:t>donnée</a:t>
            </a:r>
            <a:r>
              <a:rPr sz="2800" dirty="0"/>
              <a:t> </a:t>
            </a:r>
            <a:r>
              <a:rPr sz="2800" dirty="0" err="1"/>
              <a:t>orientée</a:t>
            </a:r>
            <a:r>
              <a:rPr sz="2800" dirty="0"/>
              <a:t> document</a:t>
            </a:r>
          </a:p>
          <a:p>
            <a:pPr algn="l" defTabSz="457200">
              <a:defRPr sz="10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14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MonGo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MonGodb</a:t>
            </a:r>
          </a:p>
        </p:txBody>
      </p:sp>
      <p:sp>
        <p:nvSpPr>
          <p:cNvPr id="145" name="Architecture"/>
          <p:cNvSpPr txBox="1"/>
          <p:nvPr/>
        </p:nvSpPr>
        <p:spPr>
          <a:xfrm>
            <a:off x="2263136" y="2326356"/>
            <a:ext cx="10386064" cy="9951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Architecture</a:t>
            </a:r>
          </a:p>
          <a:p>
            <a:pPr algn="l" defTabSz="457200">
              <a:defRPr sz="10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2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pic>
        <p:nvPicPr>
          <p:cNvPr id="14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748" y="3321500"/>
            <a:ext cx="7874001" cy="5588001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MonGo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MonGodb</a:t>
            </a:r>
          </a:p>
        </p:txBody>
      </p:sp>
      <p:sp>
        <p:nvSpPr>
          <p:cNvPr id="145" name="Architecture"/>
          <p:cNvSpPr txBox="1"/>
          <p:nvPr/>
        </p:nvSpPr>
        <p:spPr>
          <a:xfrm>
            <a:off x="2263136" y="2310967"/>
            <a:ext cx="10386064" cy="102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/>
              <a:t>Architecture</a:t>
            </a:r>
          </a:p>
          <a:p>
            <a:pPr algn="l" defTabSz="457200">
              <a:defRPr sz="10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22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sp>
        <p:nvSpPr>
          <p:cNvPr id="14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CB093192-2C91-AD43-9037-6DFCD22159C3}"/>
              </a:ext>
            </a:extLst>
          </p:cNvPr>
          <p:cNvSpPr txBox="1"/>
          <p:nvPr/>
        </p:nvSpPr>
        <p:spPr>
          <a:xfrm>
            <a:off x="766617" y="4095531"/>
            <a:ext cx="11882583" cy="259558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fr-FR" b="1" dirty="0"/>
              <a:t>Router </a:t>
            </a:r>
            <a:r>
              <a:rPr lang="fr-FR" dirty="0"/>
              <a:t>: </a:t>
            </a:r>
            <a:r>
              <a:rPr lang="fr-FR" dirty="0" err="1"/>
              <a:t>routing</a:t>
            </a:r>
            <a:r>
              <a:rPr lang="fr-FR" dirty="0"/>
              <a:t> des requêtes</a:t>
            </a:r>
          </a:p>
          <a:p>
            <a:pPr marL="0" marR="0" indent="0" algn="l" defTabSz="584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fr-FR" sz="3600" b="1" i="0" u="none" strike="noStrike" cap="none" spc="0" normalizeH="0" baseline="0" dirty="0" err="1">
                <a:ln>
                  <a:noFill/>
                </a:ln>
                <a:solidFill>
                  <a:srgbClr val="535353"/>
                </a:solidFill>
                <a:effectLst/>
                <a:uFillTx/>
                <a:latin typeface="+mn-lt"/>
                <a:ea typeface="+mn-ea"/>
                <a:cs typeface="+mn-cs"/>
                <a:sym typeface="Gill Sans Light"/>
              </a:rPr>
              <a:t>Shard</a:t>
            </a:r>
            <a:r>
              <a:rPr kumimoji="0" lang="fr-FR" sz="3600" b="1" i="0" u="none" strike="noStrike" cap="none" spc="0" normalizeH="0" baseline="0" dirty="0">
                <a:ln>
                  <a:noFill/>
                </a:ln>
                <a:solidFill>
                  <a:srgbClr val="535353"/>
                </a:solidFill>
                <a:effectLst/>
                <a:uFillTx/>
                <a:latin typeface="+mn-lt"/>
                <a:ea typeface="+mn-ea"/>
                <a:cs typeface="+mn-cs"/>
                <a:sym typeface="Gill Sans Light"/>
              </a:rPr>
              <a:t> </a:t>
            </a:r>
            <a:r>
              <a:rPr kumimoji="0" lang="fr-FR" sz="3600" b="0" i="0" u="none" strike="noStrike" cap="none" spc="0" normalizeH="0" baseline="0" dirty="0">
                <a:ln>
                  <a:noFill/>
                </a:ln>
                <a:solidFill>
                  <a:srgbClr val="535353"/>
                </a:solidFill>
                <a:effectLst/>
                <a:uFillTx/>
                <a:latin typeface="+mn-lt"/>
                <a:ea typeface="+mn-ea"/>
                <a:cs typeface="+mn-cs"/>
                <a:sym typeface="Gill Sans Light"/>
              </a:rPr>
              <a:t>: répartition des données sur plusieurs machines</a:t>
            </a:r>
          </a:p>
          <a:p>
            <a:pPr marL="0" marR="0" indent="0" algn="l" defTabSz="5842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fr-FR" b="1" dirty="0"/>
              <a:t>Config server </a:t>
            </a:r>
            <a:r>
              <a:rPr lang="fr-FR" dirty="0"/>
              <a:t>: stocke les configurations des serveurs </a:t>
            </a:r>
            <a:r>
              <a:rPr lang="fr-FR" dirty="0" err="1"/>
              <a:t>mongodb</a:t>
            </a:r>
            <a:endParaRPr kumimoji="0" lang="fr-FR" sz="3600" b="0" i="0" u="none" strike="noStrike" cap="none" spc="0" normalizeH="0" baseline="0" dirty="0">
              <a:ln>
                <a:noFill/>
              </a:ln>
              <a:solidFill>
                <a:srgbClr val="535353"/>
              </a:solidFill>
              <a:effectLst/>
              <a:uFillTx/>
              <a:latin typeface="+mn-lt"/>
              <a:ea typeface="+mn-ea"/>
              <a:cs typeface="+mn-cs"/>
              <a:sym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2077721114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Mondodb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Mondodb</a:t>
            </a:r>
          </a:p>
        </p:txBody>
      </p:sp>
      <p:sp>
        <p:nvSpPr>
          <p:cNvPr id="150" name="Architecture"/>
          <p:cNvSpPr txBox="1"/>
          <p:nvPr/>
        </p:nvSpPr>
        <p:spPr>
          <a:xfrm>
            <a:off x="710558" y="1758241"/>
            <a:ext cx="10386064" cy="53608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  <a:p>
            <a:pPr algn="l" defTabSz="457200">
              <a:defRPr sz="26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t>Architecture</a:t>
            </a:r>
          </a:p>
          <a:p>
            <a:pPr algn="l" defTabSz="457200">
              <a:defRPr sz="1000">
                <a:solidFill>
                  <a:srgbClr val="F0A5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  <a:p>
            <a:pPr algn="l" defTabSz="457200">
              <a:defRPr sz="2200">
                <a:solidFill>
                  <a:srgbClr val="545454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pic>
        <p:nvPicPr>
          <p:cNvPr id="15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410" y="3169052"/>
            <a:ext cx="11695667" cy="3950007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9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1492</Words>
  <Application>Microsoft Macintosh PowerPoint</Application>
  <PresentationFormat>Personnalisé</PresentationFormat>
  <Paragraphs>364</Paragraphs>
  <Slides>27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27</vt:i4>
      </vt:variant>
    </vt:vector>
  </HeadingPairs>
  <TitlesOfParts>
    <vt:vector size="34" baseType="lpstr">
      <vt:lpstr>Consolas</vt:lpstr>
      <vt:lpstr>Courier</vt:lpstr>
      <vt:lpstr>Gill Sans Light</vt:lpstr>
      <vt:lpstr>Helvetica Neue</vt:lpstr>
      <vt:lpstr>Times</vt:lpstr>
      <vt:lpstr>Verdana</vt:lpstr>
      <vt:lpstr>Showroom</vt:lpstr>
      <vt:lpstr>NodeJS</vt:lpstr>
      <vt:lpstr>Node.js</vt:lpstr>
      <vt:lpstr>NoSQL</vt:lpstr>
      <vt:lpstr>NoSQL</vt:lpstr>
      <vt:lpstr>Type de base NOSQL</vt:lpstr>
      <vt:lpstr>MonGodb</vt:lpstr>
      <vt:lpstr>MonGodb</vt:lpstr>
      <vt:lpstr>MonGodb</vt:lpstr>
      <vt:lpstr>Mondodb</vt:lpstr>
      <vt:lpstr>MonGodb</vt:lpstr>
      <vt:lpstr>MonGodb</vt:lpstr>
      <vt:lpstr>MonGodb</vt:lpstr>
      <vt:lpstr>MonGodb</vt:lpstr>
      <vt:lpstr>Mondodb</vt:lpstr>
      <vt:lpstr>Mongodb</vt:lpstr>
      <vt:lpstr>Mongodb</vt:lpstr>
      <vt:lpstr>Mongodb</vt:lpstr>
      <vt:lpstr>Mongodb</vt:lpstr>
      <vt:lpstr>Mongodb</vt:lpstr>
      <vt:lpstr>Mongodb</vt:lpstr>
      <vt:lpstr>Mongodb</vt:lpstr>
      <vt:lpstr>Mongodb</vt:lpstr>
      <vt:lpstr>Mongodb</vt:lpstr>
      <vt:lpstr>Mongodb</vt:lpstr>
      <vt:lpstr>Mongodb</vt:lpstr>
      <vt:lpstr>Mongodb</vt:lpstr>
      <vt:lpstr>Mongodb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</dc:title>
  <cp:lastModifiedBy>HYSOPE SARL Ventes</cp:lastModifiedBy>
  <cp:revision>9</cp:revision>
  <dcterms:modified xsi:type="dcterms:W3CDTF">2023-12-08T13:03:00Z</dcterms:modified>
</cp:coreProperties>
</file>